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5" r:id="rId2"/>
    <p:sldMasterId id="2147483656" r:id="rId3"/>
    <p:sldMasterId id="2147483691" r:id="rId4"/>
    <p:sldMasterId id="2147483704" r:id="rId5"/>
    <p:sldMasterId id="2147483885" r:id="rId6"/>
    <p:sldMasterId id="2147483897" r:id="rId7"/>
  </p:sldMasterIdLst>
  <p:notesMasterIdLst>
    <p:notesMasterId r:id="rId27"/>
  </p:notesMasterIdLst>
  <p:handoutMasterIdLst>
    <p:handoutMasterId r:id="rId28"/>
  </p:handoutMasterIdLst>
  <p:sldIdLst>
    <p:sldId id="575" r:id="rId8"/>
    <p:sldId id="661" r:id="rId9"/>
    <p:sldId id="676" r:id="rId10"/>
    <p:sldId id="685" r:id="rId11"/>
    <p:sldId id="686" r:id="rId12"/>
    <p:sldId id="683" r:id="rId13"/>
    <p:sldId id="684" r:id="rId14"/>
    <p:sldId id="687" r:id="rId15"/>
    <p:sldId id="678" r:id="rId16"/>
    <p:sldId id="688" r:id="rId17"/>
    <p:sldId id="679" r:id="rId18"/>
    <p:sldId id="691" r:id="rId19"/>
    <p:sldId id="692" r:id="rId20"/>
    <p:sldId id="693" r:id="rId21"/>
    <p:sldId id="695" r:id="rId22"/>
    <p:sldId id="696" r:id="rId23"/>
    <p:sldId id="698" r:id="rId24"/>
    <p:sldId id="699" r:id="rId25"/>
    <p:sldId id="697" r:id="rId26"/>
  </p:sldIdLst>
  <p:sldSz cx="9144000" cy="6858000" type="screen4x3"/>
  <p:notesSz cx="6858000" cy="997902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sz="1400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sz="1400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sz="1400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sz="1400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D22A5165-9641-4DB5-AF87-439F96322C69}">
          <p14:sldIdLst>
            <p14:sldId id="575"/>
            <p14:sldId id="661"/>
            <p14:sldId id="676"/>
            <p14:sldId id="685"/>
            <p14:sldId id="686"/>
            <p14:sldId id="683"/>
            <p14:sldId id="684"/>
            <p14:sldId id="687"/>
            <p14:sldId id="678"/>
            <p14:sldId id="688"/>
            <p14:sldId id="679"/>
            <p14:sldId id="691"/>
            <p14:sldId id="692"/>
            <p14:sldId id="693"/>
          </p14:sldIdLst>
        </p14:section>
        <p14:section name="제목 없는 구역" id="{48AA23D3-98DA-464B-A91F-100CEE5A037C}">
          <p14:sldIdLst>
            <p14:sldId id="695"/>
            <p14:sldId id="696"/>
            <p14:sldId id="698"/>
            <p14:sldId id="699"/>
            <p14:sldId id="6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1">
          <p15:clr>
            <a:srgbClr val="A4A3A4"/>
          </p15:clr>
        </p15:guide>
        <p15:guide id="3" orient="horz" pos="754">
          <p15:clr>
            <a:srgbClr val="A4A3A4"/>
          </p15:clr>
        </p15:guide>
        <p15:guide id="4" orient="horz" pos="3588">
          <p15:clr>
            <a:srgbClr val="A4A3A4"/>
          </p15:clr>
        </p15:guide>
        <p15:guide id="5" pos="2880">
          <p15:clr>
            <a:srgbClr val="A4A3A4"/>
          </p15:clr>
        </p15:guide>
        <p15:guide id="6" pos="396">
          <p15:clr>
            <a:srgbClr val="A4A3A4"/>
          </p15:clr>
        </p15:guide>
        <p15:guide id="7" pos="306">
          <p15:clr>
            <a:srgbClr val="A4A3A4"/>
          </p15:clr>
        </p15:guide>
        <p15:guide id="8" pos="53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61B7"/>
    <a:srgbClr val="CCFF99"/>
    <a:srgbClr val="58B000"/>
    <a:srgbClr val="9E7800"/>
    <a:srgbClr val="B47846"/>
    <a:srgbClr val="8A5200"/>
    <a:srgbClr val="F2A100"/>
    <a:srgbClr val="FFCC66"/>
    <a:srgbClr val="75EA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테마 스타일 2 - 강조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테마 스타일 2 - 강조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38B1855-1B75-4FBE-930C-398BA8C253C6}" styleName="테마 스타일 2 - 강조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8" autoAdjust="0"/>
    <p:restoredTop sz="96675" autoAdjust="0"/>
  </p:normalViewPr>
  <p:slideViewPr>
    <p:cSldViewPr>
      <p:cViewPr varScale="1">
        <p:scale>
          <a:sx n="69" d="100"/>
          <a:sy n="69" d="100"/>
        </p:scale>
        <p:origin x="540" y="72"/>
      </p:cViewPr>
      <p:guideLst>
        <p:guide orient="horz" pos="2160"/>
        <p:guide orient="horz" pos="391"/>
        <p:guide orient="horz" pos="754"/>
        <p:guide orient="horz" pos="3588"/>
        <p:guide pos="2880"/>
        <p:guide pos="396"/>
        <p:guide pos="306"/>
        <p:guide pos="53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223" cy="499189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192" y="1"/>
            <a:ext cx="2972223" cy="499189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82562771-B907-4338-A6CF-A117BDAFB6FB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78252"/>
            <a:ext cx="2972223" cy="499188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192" y="9478252"/>
            <a:ext cx="2972223" cy="499188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20072C87-E3B5-4B5C-97C6-B4B8E9F55DBF}" type="slidenum">
              <a:rPr lang="ko-KR" altLang="en-US" smtClean="0"/>
              <a:t>‹Nr.›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64542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96" tIns="48099" rIns="96196" bIns="48099" numCol="1" anchor="t" anchorCtr="0" compatLnSpc="1">
            <a:prstTxWarp prst="textNoShape">
              <a:avLst/>
            </a:prstTxWarp>
          </a:bodyPr>
          <a:lstStyle>
            <a:lvl1pPr>
              <a:defRPr sz="1300" b="0" baseline="0" dirty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96" tIns="48099" rIns="96196" bIns="48099" numCol="1" anchor="t" anchorCtr="0" compatLnSpc="1">
            <a:prstTxWarp prst="textNoShape">
              <a:avLst/>
            </a:prstTxWarp>
          </a:bodyPr>
          <a:lstStyle>
            <a:lvl1pPr algn="r">
              <a:defRPr sz="1300" b="0" baseline="0" dirty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3450" y="747713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3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40037"/>
            <a:ext cx="5486400" cy="44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96" tIns="48099" rIns="96196" bIns="480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393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8342"/>
            <a:ext cx="2971800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96" tIns="48099" rIns="96196" bIns="48099" numCol="1" anchor="b" anchorCtr="0" compatLnSpc="1">
            <a:prstTxWarp prst="textNoShape">
              <a:avLst/>
            </a:prstTxWarp>
          </a:bodyPr>
          <a:lstStyle>
            <a:lvl1pPr>
              <a:defRPr sz="1300" b="0" baseline="0" dirty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393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78342"/>
            <a:ext cx="2971800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96" tIns="48099" rIns="96196" bIns="48099" numCol="1" anchor="b" anchorCtr="0" compatLnSpc="1">
            <a:prstTxWarp prst="textNoShape">
              <a:avLst/>
            </a:prstTxWarp>
          </a:bodyPr>
          <a:lstStyle>
            <a:lvl1pPr algn="r">
              <a:defRPr sz="1300" b="0" baseline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C2CB09C5-C3C3-4179-ADC0-EDFBEC1BDEE9}" type="slidenum">
              <a:rPr lang="en-US" altLang="ko-KR"/>
              <a:pPr>
                <a:defRPr/>
              </a:pPr>
              <a:t>‹Nr.›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7946354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CB09C5-C3C3-4179-ADC0-EDFBEC1BDEE9}" type="slidenum">
              <a:rPr lang="en-US" altLang="ko-KR" smtClean="0"/>
              <a:pPr>
                <a:defRPr/>
              </a:pPr>
              <a:t>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3730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메인표지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0" descr="메인표지2_airplane"/>
          <p:cNvPicPr>
            <a:picLocks noChangeAspect="1" noChangeArrowheads="1"/>
          </p:cNvPicPr>
          <p:nvPr userDrawn="1"/>
        </p:nvPicPr>
        <p:blipFill>
          <a:blip r:embed="rId3" cstate="print"/>
          <a:srcRect l="45277" t="13240" b="68889"/>
          <a:stretch>
            <a:fillRect/>
          </a:stretch>
        </p:blipFill>
        <p:spPr bwMode="auto">
          <a:xfrm>
            <a:off x="4140200" y="908050"/>
            <a:ext cx="50038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8" descr="메인표지2_map"/>
          <p:cNvPicPr>
            <a:picLocks noChangeAspect="1" noChangeArrowheads="1"/>
          </p:cNvPicPr>
          <p:nvPr userDrawn="1"/>
        </p:nvPicPr>
        <p:blipFill>
          <a:blip r:embed="rId4" cstate="print"/>
          <a:srcRect t="19560" r="25591" b="20602"/>
          <a:stretch>
            <a:fillRect/>
          </a:stretch>
        </p:blipFill>
        <p:spPr bwMode="auto">
          <a:xfrm>
            <a:off x="0" y="1341438"/>
            <a:ext cx="680402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5" descr="메인표지2_bottom"/>
          <p:cNvPicPr>
            <a:picLocks noChangeAspect="1" noChangeArrowheads="1"/>
          </p:cNvPicPr>
          <p:nvPr userDrawn="1"/>
        </p:nvPicPr>
        <p:blipFill>
          <a:blip r:embed="rId5" cstate="print"/>
          <a:srcRect t="48958"/>
          <a:stretch>
            <a:fillRect/>
          </a:stretch>
        </p:blipFill>
        <p:spPr bwMode="auto">
          <a:xfrm>
            <a:off x="0" y="3357563"/>
            <a:ext cx="91440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6" descr="메인표지2_building"/>
          <p:cNvPicPr>
            <a:picLocks noChangeAspect="1" noChangeArrowheads="1"/>
          </p:cNvPicPr>
          <p:nvPr userDrawn="1"/>
        </p:nvPicPr>
        <p:blipFill>
          <a:blip r:embed="rId6" cstate="print"/>
          <a:srcRect l="27951" t="21643"/>
          <a:stretch>
            <a:fillRect/>
          </a:stretch>
        </p:blipFill>
        <p:spPr bwMode="auto">
          <a:xfrm>
            <a:off x="2555875" y="1484313"/>
            <a:ext cx="6588125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7" descr="메인표지2_light"/>
          <p:cNvPicPr>
            <a:picLocks noChangeAspect="1" noChangeArrowheads="1"/>
          </p:cNvPicPr>
          <p:nvPr userDrawn="1"/>
        </p:nvPicPr>
        <p:blipFill>
          <a:blip r:embed="rId7" cstate="print"/>
          <a:srcRect l="61024" t="19560" r="13768" b="46852"/>
          <a:stretch>
            <a:fillRect/>
          </a:stretch>
        </p:blipFill>
        <p:spPr bwMode="auto">
          <a:xfrm>
            <a:off x="5580063" y="1341438"/>
            <a:ext cx="23050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9" descr="메인표지2_woods"/>
          <p:cNvPicPr>
            <a:picLocks noChangeAspect="1" noChangeArrowheads="1"/>
          </p:cNvPicPr>
          <p:nvPr userDrawn="1"/>
        </p:nvPicPr>
        <p:blipFill>
          <a:blip r:embed="rId8" cstate="print"/>
          <a:srcRect t="74144" b="9052"/>
          <a:stretch>
            <a:fillRect/>
          </a:stretch>
        </p:blipFill>
        <p:spPr bwMode="auto">
          <a:xfrm>
            <a:off x="0" y="5084763"/>
            <a:ext cx="9144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908050"/>
            <a:ext cx="3816350" cy="1311275"/>
          </a:xfrm>
          <a:ln/>
          <a:effectLst>
            <a:outerShdw dist="127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>
              <a:defRPr sz="4000">
                <a:solidFill>
                  <a:srgbClr val="555555"/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365375"/>
            <a:ext cx="3619500" cy="342900"/>
          </a:xfrm>
        </p:spPr>
        <p:txBody>
          <a:bodyPr/>
          <a:lstStyle>
            <a:lvl1pPr marL="0" indent="0">
              <a:buFontTx/>
              <a:buNone/>
              <a:defRPr sz="1200" b="1">
                <a:solidFill>
                  <a:srgbClr val="808080"/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r>
              <a:rPr lang="ko-KR" altLang="en-US"/>
              <a:t>마스터 부제목 스타일 편집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408738" y="125413"/>
            <a:ext cx="2020887" cy="65436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125413"/>
            <a:ext cx="5913438" cy="65436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561C2-1463-447A-92FC-0A77AA5126D3}" type="slidenum">
              <a:rPr lang="en-US" altLang="ko-KR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DA7A5-9280-4A5E-9ACD-58374F9DAEAE}" type="slidenum">
              <a:rPr lang="en-US" altLang="ko-KR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05C79-569C-4B87-9681-315C0FE06EBB}" type="slidenum">
              <a:rPr lang="en-US" altLang="ko-KR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30238" y="1158875"/>
            <a:ext cx="382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05338" y="1158875"/>
            <a:ext cx="38242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81DDD-348E-441C-9082-A10DC18A7532}" type="slidenum">
              <a:rPr lang="en-US" altLang="ko-KR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D8937-0DFC-416B-8254-B4B44D7DF40B}" type="slidenum">
              <a:rPr lang="en-US" altLang="ko-KR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6CA58-ECE3-41DE-ACC1-F102C7126E58}" type="slidenum">
              <a:rPr lang="en-US" altLang="ko-KR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49F88-2C20-436E-BAC2-2A60AD32836C}" type="slidenum">
              <a:rPr lang="en-US" altLang="ko-KR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784AA-8E85-4375-AD19-256CF60E42D8}" type="slidenum">
              <a:rPr lang="en-US" altLang="ko-KR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1CEFF-100D-41CF-9BA6-1099FEBA5663}" type="slidenum">
              <a:rPr lang="en-US" altLang="ko-KR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F7905-0160-42BF-8738-7F885BE44165}" type="slidenum">
              <a:rPr lang="en-US" altLang="ko-KR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410325" y="119063"/>
            <a:ext cx="2019300" cy="55657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9250" y="119063"/>
            <a:ext cx="5908675" cy="55657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06EC3-6912-4BF7-8F87-5A823AB8707C}" type="slidenum">
              <a:rPr lang="en-US" altLang="ko-KR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제목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9250" y="119063"/>
            <a:ext cx="6708775" cy="57943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차트 개체 틀 2"/>
          <p:cNvSpPr>
            <a:spLocks noGrp="1"/>
          </p:cNvSpPr>
          <p:nvPr>
            <p:ph type="chart" idx="1"/>
          </p:nvPr>
        </p:nvSpPr>
        <p:spPr>
          <a:xfrm>
            <a:off x="630238" y="1158875"/>
            <a:ext cx="7799387" cy="4525963"/>
          </a:xfrm>
        </p:spPr>
        <p:txBody>
          <a:bodyPr/>
          <a:lstStyle/>
          <a:p>
            <a:pPr lvl="0"/>
            <a:endParaRPr lang="ko-KR" alt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45487-347E-4D30-812A-02256B804443}" type="slidenum">
              <a:rPr lang="en-US" altLang="ko-KR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38A1D-6F0F-4825-86E3-CE52B640E269}" type="slidenum">
              <a:rPr lang="en-US" altLang="ko-KR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A3E04-3608-47A3-A2B4-C834BCC91394}" type="slidenum">
              <a:rPr lang="en-US" altLang="ko-KR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99A77-AC73-4A76-A152-6CB879815AB0}" type="slidenum">
              <a:rPr lang="en-US" altLang="ko-KR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35000" y="1165225"/>
            <a:ext cx="38163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03750" y="1165225"/>
            <a:ext cx="38179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D16F3-F3D9-45E0-B8C1-4D75628FE320}" type="slidenum">
              <a:rPr lang="en-US" altLang="ko-KR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C5699-2687-4A29-955A-0854B40A5587}" type="slidenum">
              <a:rPr lang="en-US" altLang="ko-KR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02247-E59C-4E7F-AB40-3C50669AC076}" type="slidenum">
              <a:rPr lang="en-US" altLang="ko-KR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64885-31D3-4B42-81B1-DB78CF56B756}" type="slidenum">
              <a:rPr lang="en-US" altLang="ko-KR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66C76-0980-4819-9856-765135FDA5EA}" type="slidenum">
              <a:rPr lang="en-US" altLang="ko-KR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12B1B-B560-4DBC-81AC-8913B3671137}" type="slidenum">
              <a:rPr lang="en-US" altLang="ko-KR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5F556-9A87-4A5D-B9F1-E56A2F8B1F50}" type="slidenum">
              <a:rPr lang="en-US" altLang="ko-KR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402388" y="119063"/>
            <a:ext cx="2019300" cy="55721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119063"/>
            <a:ext cx="5907088" cy="55721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DABBA-1C74-4ADE-B105-857A0B23E93D}" type="slidenum">
              <a:rPr lang="en-US" altLang="ko-KR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제목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119063"/>
            <a:ext cx="6546850" cy="57943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차트 개체 틀 2"/>
          <p:cNvSpPr>
            <a:spLocks noGrp="1"/>
          </p:cNvSpPr>
          <p:nvPr>
            <p:ph type="chart" idx="1"/>
          </p:nvPr>
        </p:nvSpPr>
        <p:spPr>
          <a:xfrm>
            <a:off x="635000" y="1165225"/>
            <a:ext cx="7786688" cy="4525963"/>
          </a:xfrm>
        </p:spPr>
        <p:txBody>
          <a:bodyPr/>
          <a:lstStyle/>
          <a:p>
            <a:pPr lvl="0"/>
            <a:endParaRPr lang="ko-KR" alt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BF82A-1692-430F-844F-EBFB5B79AA76}" type="slidenum">
              <a:rPr lang="en-US" altLang="ko-KR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415CF-04F0-4428-B2B4-E4B6CD95BD72}" type="slidenum">
              <a:rPr lang="en-US" altLang="ko-KR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5069C-D8EA-4262-8258-59E94BF45561}" type="slidenum">
              <a:rPr lang="en-US" altLang="ko-KR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8E7E5-0837-4316-A40C-645D33A3A20B}" type="slidenum">
              <a:rPr lang="en-US" altLang="ko-KR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30238" y="1158875"/>
            <a:ext cx="382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05338" y="1158875"/>
            <a:ext cx="38242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EF00B-2C24-444C-96CF-BAFF11A9E411}" type="slidenum">
              <a:rPr lang="en-US" altLang="ko-KR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2708275"/>
            <a:ext cx="3824288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05338" y="2708275"/>
            <a:ext cx="3824287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500CC-6C79-44F1-A207-A0BAEDD0C782}" type="slidenum">
              <a:rPr lang="en-US" altLang="ko-KR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A116C-C044-4641-B178-C49A7A9A1E9D}" type="slidenum">
              <a:rPr lang="en-US" altLang="ko-KR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6948-8AB8-4299-84AE-88FF674B9AEC}" type="slidenum">
              <a:rPr lang="en-US" altLang="ko-KR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2EC70-5B2F-4B8E-810B-8EF668657695}" type="slidenum">
              <a:rPr lang="en-US" altLang="ko-KR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F1324-68FE-40F2-955A-59B2C48926C0}" type="slidenum">
              <a:rPr lang="en-US" altLang="ko-KR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91641-CA64-46E1-A95A-6E7610FB58B6}" type="slidenum">
              <a:rPr lang="en-US" altLang="ko-KR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410325" y="119063"/>
            <a:ext cx="2019300" cy="55657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9250" y="119063"/>
            <a:ext cx="5908675" cy="55657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4A1B0-9DF0-49EC-A541-46897E9742EF}" type="slidenum">
              <a:rPr lang="en-US" altLang="ko-KR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제목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9250" y="119063"/>
            <a:ext cx="6708775" cy="57943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차트 개체 틀 2"/>
          <p:cNvSpPr>
            <a:spLocks noGrp="1"/>
          </p:cNvSpPr>
          <p:nvPr>
            <p:ph type="chart" idx="1"/>
          </p:nvPr>
        </p:nvSpPr>
        <p:spPr>
          <a:xfrm>
            <a:off x="630238" y="1158875"/>
            <a:ext cx="7799387" cy="4525963"/>
          </a:xfrm>
        </p:spPr>
        <p:txBody>
          <a:bodyPr/>
          <a:lstStyle/>
          <a:p>
            <a:pPr lvl="0"/>
            <a:endParaRPr lang="ko-KR" alt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671B5-E4EE-48CD-91C9-582E3A090351}" type="slidenum">
              <a:rPr lang="en-US" altLang="ko-KR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31B17-E81D-4639-8B6D-AB1EEEB59E8C}" type="slidenum">
              <a:rPr lang="en-US" altLang="ko-KR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9FBE0-FFAB-4ECE-A1CA-BC946A31D41C}" type="slidenum">
              <a:rPr lang="en-US" altLang="ko-KR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4AFE5-A0D4-4802-BCBB-FD832B5CF63F}" type="slidenum">
              <a:rPr lang="en-US" altLang="ko-KR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30238" y="1158875"/>
            <a:ext cx="382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05338" y="1158875"/>
            <a:ext cx="38242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094A5-DE06-4223-BF12-FE78412FA11C}" type="slidenum">
              <a:rPr lang="en-US" altLang="ko-KR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E7BBE-7E0E-47B7-9EED-5CED572A680E}" type="slidenum">
              <a:rPr lang="en-US" altLang="ko-KR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A59F3-1AFD-4BD5-B5AA-8C51F0C31EAE}" type="slidenum">
              <a:rPr lang="en-US" altLang="ko-KR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F11FC-CBCC-461A-9FA2-8F237802B696}" type="slidenum">
              <a:rPr lang="en-US" altLang="ko-KR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44B7E-5557-497D-B8AF-C93145DEAB33}" type="slidenum">
              <a:rPr lang="en-US" altLang="ko-KR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10524-5843-40D7-ADC4-B40F9991AC8E}" type="slidenum">
              <a:rPr lang="en-US" altLang="ko-KR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A293-C892-41A4-95D5-8C644F570D80}" type="slidenum">
              <a:rPr lang="en-US" altLang="ko-KR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410325" y="119063"/>
            <a:ext cx="2019300" cy="55657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9250" y="119063"/>
            <a:ext cx="5908675" cy="55657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B64BC-16D2-4716-B30A-F9D0646F52C0}" type="slidenum">
              <a:rPr lang="en-US" altLang="ko-KR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제목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9250" y="119063"/>
            <a:ext cx="6708775" cy="57943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차트 개체 틀 2"/>
          <p:cNvSpPr>
            <a:spLocks noGrp="1"/>
          </p:cNvSpPr>
          <p:nvPr>
            <p:ph type="chart" idx="1"/>
          </p:nvPr>
        </p:nvSpPr>
        <p:spPr>
          <a:xfrm>
            <a:off x="630238" y="1158875"/>
            <a:ext cx="7799387" cy="4525963"/>
          </a:xfrm>
        </p:spPr>
        <p:txBody>
          <a:bodyPr/>
          <a:lstStyle/>
          <a:p>
            <a:pPr lvl="0"/>
            <a:endParaRPr lang="ko-KR" alt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29391-702F-42BB-ABDE-C5266EE840D3}" type="slidenum">
              <a:rPr lang="en-US" altLang="ko-KR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3561C2-1463-447A-92FC-0A77AA5126D3}" type="slidenum">
              <a:rPr lang="en-US" altLang="ko-KR" smtClean="0"/>
              <a:pPr>
                <a:defRPr/>
              </a:pPr>
              <a:t>‹Nr.›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196087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BDA7A5-9280-4A5E-9ACD-58374F9DAEAE}" type="slidenum">
              <a:rPr lang="en-US" altLang="ko-KR" smtClean="0"/>
              <a:pPr>
                <a:defRPr/>
              </a:pPr>
              <a:t>‹Nr.›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30213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105C79-569C-4B87-9681-315C0FE06EBB}" type="slidenum">
              <a:rPr lang="en-US" altLang="ko-KR" smtClean="0"/>
              <a:pPr>
                <a:defRPr/>
              </a:pPr>
              <a:t>‹Nr.›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4206860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81DDD-348E-441C-9082-A10DC18A7532}" type="slidenum">
              <a:rPr lang="en-US" altLang="ko-KR" smtClean="0"/>
              <a:pPr>
                <a:defRPr/>
              </a:pPr>
              <a:t>‹Nr.›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175440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D8937-0DFC-416B-8254-B4B44D7DF40B}" type="slidenum">
              <a:rPr lang="en-US" altLang="ko-KR" smtClean="0"/>
              <a:pPr>
                <a:defRPr/>
              </a:pPr>
              <a:t>‹Nr.›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760678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6CA58-ECE3-41DE-ACC1-F102C7126E58}" type="slidenum">
              <a:rPr lang="en-US" altLang="ko-KR" smtClean="0"/>
              <a:pPr>
                <a:defRPr/>
              </a:pPr>
              <a:t>‹Nr.›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565745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49F88-2C20-436E-BAC2-2A60AD32836C}" type="slidenum">
              <a:rPr lang="en-US" altLang="ko-KR" smtClean="0"/>
              <a:pPr>
                <a:defRPr/>
              </a:pPr>
              <a:t>‹Nr.›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504698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784AA-8E85-4375-AD19-256CF60E42D8}" type="slidenum">
              <a:rPr lang="en-US" altLang="ko-KR" smtClean="0"/>
              <a:pPr>
                <a:defRPr/>
              </a:pPr>
              <a:t>‹Nr.›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4472588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1CEFF-100D-41CF-9BA6-1099FEBA5663}" type="slidenum">
              <a:rPr lang="en-US" altLang="ko-KR" smtClean="0"/>
              <a:pPr>
                <a:defRPr/>
              </a:pPr>
              <a:t>‹Nr.›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1884517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F7905-0160-42BF-8738-7F885BE44165}" type="slidenum">
              <a:rPr lang="en-US" altLang="ko-KR" smtClean="0"/>
              <a:pPr>
                <a:defRPr/>
              </a:pPr>
              <a:t>‹Nr.›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88918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06EC3-6912-4BF7-8F87-5A823AB8707C}" type="slidenum">
              <a:rPr lang="en-US" altLang="ko-KR" smtClean="0"/>
              <a:pPr>
                <a:defRPr/>
              </a:pPr>
              <a:t>‹Nr.›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255786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3561C2-1463-447A-92FC-0A77AA5126D3}" type="slidenum">
              <a:rPr lang="en-US" altLang="ko-KR" smtClean="0"/>
              <a:pPr>
                <a:defRPr/>
              </a:pPr>
              <a:t>‹Nr.›</a:t>
            </a:fld>
            <a:endParaRPr lang="en-US" altLang="ko-KR" dirty="0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BDA7A5-9280-4A5E-9ACD-58374F9DAEAE}" type="slidenum">
              <a:rPr lang="en-US" altLang="ko-KR" smtClean="0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67105C79-569C-4B87-9681-315C0FE06EBB}" type="slidenum">
              <a:rPr lang="en-US" altLang="ko-KR" smtClean="0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81DDD-348E-441C-9082-A10DC18A7532}" type="slidenum">
              <a:rPr lang="en-US" altLang="ko-KR" smtClean="0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D8937-0DFC-416B-8254-B4B44D7DF40B}" type="slidenum">
              <a:rPr lang="en-US" altLang="ko-KR" smtClean="0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6CA58-ECE3-41DE-ACC1-F102C7126E58}" type="slidenum">
              <a:rPr lang="en-US" altLang="ko-KR" smtClean="0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49F88-2C20-436E-BAC2-2A60AD32836C}" type="slidenum">
              <a:rPr lang="en-US" altLang="ko-KR" smtClean="0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784AA-8E85-4375-AD19-256CF60E42D8}" type="slidenum">
              <a:rPr lang="en-US" altLang="ko-KR" smtClean="0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ko-KR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그림을 추가하려면 아이콘을 클릭하십시오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1CEFF-100D-41CF-9BA6-1099FEBA5663}" type="slidenum">
              <a:rPr lang="en-US" altLang="ko-KR" smtClean="0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F7905-0160-42BF-8738-7F885BE44165}" type="slidenum">
              <a:rPr lang="en-US" altLang="ko-KR" smtClean="0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06EC3-6912-4BF7-8F87-5A823AB8707C}" type="slidenum">
              <a:rPr lang="en-US" altLang="ko-KR" smtClean="0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7" descr="속지1_렌즈"/>
          <p:cNvPicPr>
            <a:picLocks noChangeAspect="1" noChangeArrowheads="1"/>
          </p:cNvPicPr>
          <p:nvPr/>
        </p:nvPicPr>
        <p:blipFill>
          <a:blip r:embed="rId13" cstate="print"/>
          <a:srcRect l="28732" t="29004" r="38194" b="39491"/>
          <a:stretch>
            <a:fillRect/>
          </a:stretch>
        </p:blipFill>
        <p:spPr bwMode="auto">
          <a:xfrm>
            <a:off x="2627313" y="1989138"/>
            <a:ext cx="30241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2" descr="속지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33" descr="속지1_building"/>
          <p:cNvPicPr>
            <a:picLocks noChangeAspect="1" noChangeArrowheads="1"/>
          </p:cNvPicPr>
          <p:nvPr/>
        </p:nvPicPr>
        <p:blipFill>
          <a:blip r:embed="rId15" cstate="print"/>
          <a:srcRect t="8009" r="31094" b="54190"/>
          <a:stretch>
            <a:fillRect/>
          </a:stretch>
        </p:blipFill>
        <p:spPr bwMode="auto">
          <a:xfrm>
            <a:off x="0" y="549275"/>
            <a:ext cx="63007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34" descr="속지1_earth"/>
          <p:cNvPicPr>
            <a:picLocks noChangeAspect="1" noChangeArrowheads="1"/>
          </p:cNvPicPr>
          <p:nvPr/>
        </p:nvPicPr>
        <p:blipFill>
          <a:blip r:embed="rId16" cstate="print"/>
          <a:srcRect l="62604" t="12199" b="46852"/>
          <a:stretch>
            <a:fillRect/>
          </a:stretch>
        </p:blipFill>
        <p:spPr bwMode="auto">
          <a:xfrm>
            <a:off x="5724525" y="836613"/>
            <a:ext cx="341947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35" descr="속지1_airplane"/>
          <p:cNvPicPr>
            <a:picLocks noChangeAspect="1" noChangeArrowheads="1"/>
          </p:cNvPicPr>
          <p:nvPr/>
        </p:nvPicPr>
        <p:blipFill>
          <a:blip r:embed="rId17" cstate="print"/>
          <a:srcRect t="9050" r="52361" b="70996"/>
          <a:stretch>
            <a:fillRect/>
          </a:stretch>
        </p:blipFill>
        <p:spPr bwMode="auto">
          <a:xfrm>
            <a:off x="0" y="620713"/>
            <a:ext cx="43561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125413"/>
            <a:ext cx="77914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2708275"/>
            <a:ext cx="780097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2F2F2D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2F2F2D"/>
          </a:solidFill>
          <a:latin typeface="맑은 고딕" pitchFamily="50" charset="-127"/>
          <a:ea typeface="맑은 고딕" pitchFamily="50" charset="-127"/>
          <a:cs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2F2F2D"/>
          </a:solidFill>
          <a:latin typeface="맑은 고딕" pitchFamily="50" charset="-127"/>
          <a:ea typeface="맑은 고딕" pitchFamily="50" charset="-127"/>
          <a:cs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2F2F2D"/>
          </a:solidFill>
          <a:latin typeface="맑은 고딕" pitchFamily="50" charset="-127"/>
          <a:ea typeface="맑은 고딕" pitchFamily="50" charset="-127"/>
          <a:cs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2F2F2D"/>
          </a:solidFill>
          <a:latin typeface="맑은 고딕" pitchFamily="50" charset="-127"/>
          <a:ea typeface="맑은 고딕" pitchFamily="50" charset="-127"/>
          <a:cs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2F2F2D"/>
          </a:solidFill>
          <a:latin typeface="맑은 고딕" pitchFamily="50" charset="-127"/>
          <a:ea typeface="맑은 고딕" pitchFamily="50" charset="-127"/>
          <a:cs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2F2F2D"/>
          </a:solidFill>
          <a:latin typeface="맑은 고딕" pitchFamily="50" charset="-127"/>
          <a:ea typeface="맑은 고딕" pitchFamily="50" charset="-127"/>
          <a:cs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2F2F2D"/>
          </a:solidFill>
          <a:latin typeface="맑은 고딕" pitchFamily="50" charset="-127"/>
          <a:ea typeface="맑은 고딕" pitchFamily="50" charset="-127"/>
          <a:cs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2F2F2D"/>
          </a:solidFill>
          <a:latin typeface="맑은 고딕" pitchFamily="50" charset="-127"/>
          <a:ea typeface="맑은 고딕" pitchFamily="50" charset="-127"/>
          <a:cs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2F2F2D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2F2F2D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rgbClr val="2F2F2D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rgbClr val="2F2F2D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rgbClr val="2F2F2D"/>
          </a:solidFill>
          <a:latin typeface="+mn-lt"/>
          <a:ea typeface="+mn-ea"/>
          <a:cs typeface="+mn-cs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rgbClr val="2F2F2D"/>
          </a:solidFill>
          <a:latin typeface="+mn-lt"/>
          <a:ea typeface="+mn-ea"/>
          <a:cs typeface="+mn-cs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rgbClr val="2F2F2D"/>
          </a:solidFill>
          <a:latin typeface="+mn-lt"/>
          <a:ea typeface="+mn-ea"/>
          <a:cs typeface="+mn-cs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rgbClr val="2F2F2D"/>
          </a:solidFill>
          <a:latin typeface="+mn-lt"/>
          <a:ea typeface="+mn-ea"/>
          <a:cs typeface="+mn-cs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rgbClr val="2F2F2D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5" descr="속지3_bottom"/>
          <p:cNvPicPr>
            <a:picLocks noChangeAspect="1" noChangeArrowheads="1"/>
          </p:cNvPicPr>
          <p:nvPr/>
        </p:nvPicPr>
        <p:blipFill>
          <a:blip r:embed="rId14" cstate="print"/>
          <a:srcRect t="53148"/>
          <a:stretch>
            <a:fillRect/>
          </a:stretch>
        </p:blipFill>
        <p:spPr bwMode="auto">
          <a:xfrm>
            <a:off x="0" y="3644900"/>
            <a:ext cx="91440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4" descr="속지2_top"/>
          <p:cNvPicPr>
            <a:picLocks noChangeAspect="1" noChangeArrowheads="1"/>
          </p:cNvPicPr>
          <p:nvPr/>
        </p:nvPicPr>
        <p:blipFill>
          <a:blip r:embed="rId15" cstate="print"/>
          <a:srcRect b="84653"/>
          <a:stretch>
            <a:fillRect/>
          </a:stretch>
        </p:blipFill>
        <p:spPr bwMode="auto">
          <a:xfrm>
            <a:off x="0" y="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3" descr="속지2_earth"/>
          <p:cNvPicPr>
            <a:picLocks noChangeAspect="1" noChangeArrowheads="1"/>
          </p:cNvPicPr>
          <p:nvPr/>
        </p:nvPicPr>
        <p:blipFill>
          <a:blip r:embed="rId16" cstate="print"/>
          <a:srcRect l="81493" b="80440"/>
          <a:stretch>
            <a:fillRect/>
          </a:stretch>
        </p:blipFill>
        <p:spPr bwMode="auto">
          <a:xfrm>
            <a:off x="7451725" y="0"/>
            <a:ext cx="169227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0238" y="1158875"/>
            <a:ext cx="77993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9250" y="119063"/>
            <a:ext cx="67087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dirty="0">
                <a:solidFill>
                  <a:srgbClr val="232323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dirty="0">
                <a:solidFill>
                  <a:srgbClr val="232323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232323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E0CB58F-D82D-4F46-9264-9A1B0EE0D75E}" type="slidenum">
              <a:rPr lang="en-US" altLang="ko-KR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ECECEC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ECECEC"/>
          </a:solidFill>
          <a:latin typeface="맑은 고딕" pitchFamily="50" charset="-127"/>
          <a:ea typeface="맑은 고딕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ECECEC"/>
          </a:solidFill>
          <a:latin typeface="맑은 고딕" pitchFamily="50" charset="-127"/>
          <a:ea typeface="맑은 고딕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ECECEC"/>
          </a:solidFill>
          <a:latin typeface="맑은 고딕" pitchFamily="50" charset="-127"/>
          <a:ea typeface="맑은 고딕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ECECEC"/>
          </a:solidFill>
          <a:latin typeface="맑은 고딕" pitchFamily="50" charset="-127"/>
          <a:ea typeface="맑은 고딕" pitchFamily="50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ECECEC"/>
          </a:solidFill>
          <a:latin typeface="맑은 고딕" pitchFamily="50" charset="-127"/>
          <a:ea typeface="맑은 고딕" pitchFamily="50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ECECEC"/>
          </a:solidFill>
          <a:latin typeface="맑은 고딕" pitchFamily="50" charset="-127"/>
          <a:ea typeface="맑은 고딕" pitchFamily="50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ECECEC"/>
          </a:solidFill>
          <a:latin typeface="맑은 고딕" pitchFamily="50" charset="-127"/>
          <a:ea typeface="맑은 고딕" pitchFamily="50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ECECEC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232323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232323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rgbClr val="232323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rgbClr val="232323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rgbClr val="232323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rgbClr val="232323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rgbClr val="232323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rgbClr val="232323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rgbClr val="232323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2" descr="속지3_top line"/>
          <p:cNvPicPr>
            <a:picLocks noChangeAspect="1" noChangeArrowheads="1"/>
          </p:cNvPicPr>
          <p:nvPr/>
        </p:nvPicPr>
        <p:blipFill>
          <a:blip r:embed="rId14" cstate="print"/>
          <a:srcRect t="14305" b="83588"/>
          <a:stretch>
            <a:fillRect/>
          </a:stretch>
        </p:blipFill>
        <p:spPr bwMode="auto">
          <a:xfrm>
            <a:off x="0" y="981075"/>
            <a:ext cx="9144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0" descr="속지3_earth"/>
          <p:cNvPicPr>
            <a:picLocks noChangeAspect="1" noChangeArrowheads="1"/>
          </p:cNvPicPr>
          <p:nvPr/>
        </p:nvPicPr>
        <p:blipFill>
          <a:blip r:embed="rId15" cstate="print"/>
          <a:srcRect l="68906" t="67847"/>
          <a:stretch>
            <a:fillRect/>
          </a:stretch>
        </p:blipFill>
        <p:spPr bwMode="auto">
          <a:xfrm>
            <a:off x="6300788" y="4652963"/>
            <a:ext cx="2843212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9" descr="속지3_building"/>
          <p:cNvPicPr>
            <a:picLocks noChangeAspect="1" noChangeArrowheads="1"/>
          </p:cNvPicPr>
          <p:nvPr/>
        </p:nvPicPr>
        <p:blipFill>
          <a:blip r:embed="rId16" cstate="print"/>
          <a:srcRect l="84653" t="64699"/>
          <a:stretch>
            <a:fillRect/>
          </a:stretch>
        </p:blipFill>
        <p:spPr bwMode="auto">
          <a:xfrm>
            <a:off x="7740650" y="4437063"/>
            <a:ext cx="140335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1" descr="속지3_tree"/>
          <p:cNvPicPr>
            <a:picLocks noChangeAspect="1" noChangeArrowheads="1"/>
          </p:cNvPicPr>
          <p:nvPr/>
        </p:nvPicPr>
        <p:blipFill>
          <a:blip r:embed="rId17" cstate="print"/>
          <a:srcRect l="80711" t="83611" r="9045"/>
          <a:stretch>
            <a:fillRect/>
          </a:stretch>
        </p:blipFill>
        <p:spPr bwMode="auto">
          <a:xfrm>
            <a:off x="7380288" y="5734050"/>
            <a:ext cx="9366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165225"/>
            <a:ext cx="77866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dirty="0">
                <a:solidFill>
                  <a:srgbClr val="232323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dirty="0">
                <a:solidFill>
                  <a:srgbClr val="232323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308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119063"/>
            <a:ext cx="6546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232323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F092D45-381F-47FB-B2E5-C76F5FD0CD17}" type="slidenum">
              <a:rPr lang="en-US" altLang="ko-KR"/>
              <a:pPr>
                <a:defRPr/>
              </a:pPr>
              <a:t>‹Nr.›</a:t>
            </a:fld>
            <a:endParaRPr lang="en-US" altLang="ko-KR" dirty="0"/>
          </a:p>
        </p:txBody>
      </p:sp>
      <p:pic>
        <p:nvPicPr>
          <p:cNvPr id="3083" name="Picture 18" descr="속지3_bottom"/>
          <p:cNvPicPr>
            <a:picLocks noChangeAspect="1" noChangeArrowheads="1"/>
          </p:cNvPicPr>
          <p:nvPr/>
        </p:nvPicPr>
        <p:blipFill>
          <a:blip r:embed="rId18" cstate="print"/>
          <a:srcRect t="53148"/>
          <a:stretch>
            <a:fillRect/>
          </a:stretch>
        </p:blipFill>
        <p:spPr bwMode="auto">
          <a:xfrm>
            <a:off x="0" y="3644900"/>
            <a:ext cx="91440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333333"/>
          </a:solidFill>
          <a:latin typeface="맑은 고딕" pitchFamily="50" charset="-127"/>
          <a:ea typeface="맑은 고딕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333333"/>
          </a:solidFill>
          <a:latin typeface="맑은 고딕" pitchFamily="50" charset="-127"/>
          <a:ea typeface="맑은 고딕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333333"/>
          </a:solidFill>
          <a:latin typeface="맑은 고딕" pitchFamily="50" charset="-127"/>
          <a:ea typeface="맑은 고딕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333333"/>
          </a:solidFill>
          <a:latin typeface="맑은 고딕" pitchFamily="50" charset="-127"/>
          <a:ea typeface="맑은 고딕" pitchFamily="50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333333"/>
          </a:solidFill>
          <a:latin typeface="맑은 고딕" pitchFamily="50" charset="-127"/>
          <a:ea typeface="맑은 고딕" pitchFamily="50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333333"/>
          </a:solidFill>
          <a:latin typeface="맑은 고딕" pitchFamily="50" charset="-127"/>
          <a:ea typeface="맑은 고딕" pitchFamily="50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333333"/>
          </a:solidFill>
          <a:latin typeface="맑은 고딕" pitchFamily="50" charset="-127"/>
          <a:ea typeface="맑은 고딕" pitchFamily="50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333333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232323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232323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rgbClr val="232323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rgbClr val="232323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rgbClr val="232323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rgbClr val="232323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rgbClr val="232323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rgbClr val="232323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rgbClr val="232323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5" descr="속지3_bottom"/>
          <p:cNvPicPr>
            <a:picLocks noChangeAspect="1" noChangeArrowheads="1"/>
          </p:cNvPicPr>
          <p:nvPr/>
        </p:nvPicPr>
        <p:blipFill>
          <a:blip r:embed="rId14" cstate="print"/>
          <a:srcRect t="53148"/>
          <a:stretch>
            <a:fillRect/>
          </a:stretch>
        </p:blipFill>
        <p:spPr bwMode="auto">
          <a:xfrm>
            <a:off x="0" y="3644900"/>
            <a:ext cx="91440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4" descr="속지2_top"/>
          <p:cNvPicPr>
            <a:picLocks noChangeAspect="1" noChangeArrowheads="1"/>
          </p:cNvPicPr>
          <p:nvPr/>
        </p:nvPicPr>
        <p:blipFill>
          <a:blip r:embed="rId15" cstate="print"/>
          <a:srcRect b="84653"/>
          <a:stretch>
            <a:fillRect/>
          </a:stretch>
        </p:blipFill>
        <p:spPr bwMode="auto">
          <a:xfrm>
            <a:off x="0" y="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23" descr="속지2_earth"/>
          <p:cNvPicPr>
            <a:picLocks noChangeAspect="1" noChangeArrowheads="1"/>
          </p:cNvPicPr>
          <p:nvPr/>
        </p:nvPicPr>
        <p:blipFill>
          <a:blip r:embed="rId16" cstate="print"/>
          <a:srcRect l="81493" b="80440"/>
          <a:stretch>
            <a:fillRect/>
          </a:stretch>
        </p:blipFill>
        <p:spPr bwMode="auto">
          <a:xfrm>
            <a:off x="7451725" y="0"/>
            <a:ext cx="169227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0238" y="1158875"/>
            <a:ext cx="77993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9250" y="119063"/>
            <a:ext cx="67087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dirty="0" smtClean="0">
                <a:solidFill>
                  <a:srgbClr val="232323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dirty="0" smtClean="0">
                <a:solidFill>
                  <a:srgbClr val="232323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solidFill>
                  <a:srgbClr val="232323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405B4C3-CBB5-4FB0-8E2F-18C7E4478031}" type="slidenum">
              <a:rPr lang="en-US" altLang="ko-KR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ECECEC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ECECEC"/>
          </a:solidFill>
          <a:latin typeface="맑은 고딕" pitchFamily="50" charset="-127"/>
          <a:ea typeface="맑은 고딕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ECECEC"/>
          </a:solidFill>
          <a:latin typeface="맑은 고딕" pitchFamily="50" charset="-127"/>
          <a:ea typeface="맑은 고딕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ECECEC"/>
          </a:solidFill>
          <a:latin typeface="맑은 고딕" pitchFamily="50" charset="-127"/>
          <a:ea typeface="맑은 고딕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ECECEC"/>
          </a:solidFill>
          <a:latin typeface="맑은 고딕" pitchFamily="50" charset="-127"/>
          <a:ea typeface="맑은 고딕" pitchFamily="50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ECECEC"/>
          </a:solidFill>
          <a:latin typeface="맑은 고딕" pitchFamily="50" charset="-127"/>
          <a:ea typeface="맑은 고딕" pitchFamily="50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ECECEC"/>
          </a:solidFill>
          <a:latin typeface="맑은 고딕" pitchFamily="50" charset="-127"/>
          <a:ea typeface="맑은 고딕" pitchFamily="50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ECECEC"/>
          </a:solidFill>
          <a:latin typeface="맑은 고딕" pitchFamily="50" charset="-127"/>
          <a:ea typeface="맑은 고딕" pitchFamily="50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ECECEC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232323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232323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rgbClr val="232323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rgbClr val="232323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rgbClr val="232323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rgbClr val="232323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rgbClr val="232323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rgbClr val="232323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rgbClr val="232323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5" descr="속지3_bottom"/>
          <p:cNvPicPr>
            <a:picLocks noChangeAspect="1" noChangeArrowheads="1"/>
          </p:cNvPicPr>
          <p:nvPr userDrawn="1"/>
        </p:nvPicPr>
        <p:blipFill>
          <a:blip r:embed="rId14" cstate="print"/>
          <a:srcRect t="53148"/>
          <a:stretch>
            <a:fillRect/>
          </a:stretch>
        </p:blipFill>
        <p:spPr bwMode="auto">
          <a:xfrm>
            <a:off x="0" y="3644900"/>
            <a:ext cx="91440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24" descr="속지2_top"/>
          <p:cNvPicPr>
            <a:picLocks noChangeAspect="1" noChangeArrowheads="1"/>
          </p:cNvPicPr>
          <p:nvPr userDrawn="1"/>
        </p:nvPicPr>
        <p:blipFill>
          <a:blip r:embed="rId15" cstate="print"/>
          <a:srcRect b="84653"/>
          <a:stretch>
            <a:fillRect/>
          </a:stretch>
        </p:blipFill>
        <p:spPr bwMode="auto">
          <a:xfrm>
            <a:off x="0" y="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23" descr="속지2_earth"/>
          <p:cNvPicPr>
            <a:picLocks noChangeAspect="1" noChangeArrowheads="1"/>
          </p:cNvPicPr>
          <p:nvPr userDrawn="1"/>
        </p:nvPicPr>
        <p:blipFill>
          <a:blip r:embed="rId16" cstate="print"/>
          <a:srcRect l="81493" b="80440"/>
          <a:stretch>
            <a:fillRect/>
          </a:stretch>
        </p:blipFill>
        <p:spPr bwMode="auto">
          <a:xfrm>
            <a:off x="7451725" y="0"/>
            <a:ext cx="169227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0238" y="1158875"/>
            <a:ext cx="77993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9250" y="119063"/>
            <a:ext cx="67087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dirty="0" smtClean="0">
                <a:solidFill>
                  <a:srgbClr val="232323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dirty="0" smtClean="0">
                <a:solidFill>
                  <a:srgbClr val="232323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solidFill>
                  <a:srgbClr val="232323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CFEC979-3CB6-44BE-993B-24931BABF268}" type="slidenum">
              <a:rPr lang="en-US" altLang="ko-KR"/>
              <a:pPr>
                <a:defRPr/>
              </a:pPr>
              <a:t>‹Nr.›</a:t>
            </a:fld>
            <a:endParaRPr lang="en-US" altLang="ko-K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ECECEC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ECECEC"/>
          </a:solidFill>
          <a:latin typeface="맑은 고딕" pitchFamily="50" charset="-127"/>
          <a:ea typeface="맑은 고딕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ECECEC"/>
          </a:solidFill>
          <a:latin typeface="맑은 고딕" pitchFamily="50" charset="-127"/>
          <a:ea typeface="맑은 고딕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ECECEC"/>
          </a:solidFill>
          <a:latin typeface="맑은 고딕" pitchFamily="50" charset="-127"/>
          <a:ea typeface="맑은 고딕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ECECEC"/>
          </a:solidFill>
          <a:latin typeface="맑은 고딕" pitchFamily="50" charset="-127"/>
          <a:ea typeface="맑은 고딕" pitchFamily="50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ECECEC"/>
          </a:solidFill>
          <a:latin typeface="맑은 고딕" pitchFamily="50" charset="-127"/>
          <a:ea typeface="맑은 고딕" pitchFamily="50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ECECEC"/>
          </a:solidFill>
          <a:latin typeface="맑은 고딕" pitchFamily="50" charset="-127"/>
          <a:ea typeface="맑은 고딕" pitchFamily="50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ECECEC"/>
          </a:solidFill>
          <a:latin typeface="맑은 고딕" pitchFamily="50" charset="-127"/>
          <a:ea typeface="맑은 고딕" pitchFamily="50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ECECEC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232323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232323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rgbClr val="232323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rgbClr val="232323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rgbClr val="232323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rgbClr val="232323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rgbClr val="232323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rgbClr val="232323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rgbClr val="232323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D1F9B-5DF4-4E53-BAED-FFA7EB2E9107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DE748-6405-4DFA-8AA5-B509C7DE5EBB}" type="slidenum">
              <a:rPr lang="ko-KR" altLang="en-US" smtClean="0"/>
              <a:t>‹Nr.›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836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3/31/2017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hf sldNum="0" hdr="0" ftr="0" dt="0"/>
  <p:txStyles>
    <p:titleStyle>
      <a:lvl1pPr algn="ctr" rtl="0" eaLnBrk="1" latinLnBrk="1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1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1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1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1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1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6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6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1.xml"/><Relationship Id="rId6" Type="http://schemas.microsoft.com/office/2007/relationships/hdphoto" Target="../media/hdphoto1.wdp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3645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0" y="6067470"/>
            <a:ext cx="9144000" cy="790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71" name="TextBox 12"/>
          <p:cNvSpPr txBox="1">
            <a:spLocks noChangeArrowheads="1"/>
          </p:cNvSpPr>
          <p:nvPr/>
        </p:nvSpPr>
        <p:spPr bwMode="auto">
          <a:xfrm>
            <a:off x="107504" y="3725579"/>
            <a:ext cx="892899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5400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itchFamily="34" charset="-128"/>
                <a:ea typeface="Adobe Heiti Std R" pitchFamily="34" charset="-128"/>
              </a:rPr>
              <a:t>E&amp;B WINDOW FILM</a:t>
            </a:r>
            <a:endParaRPr lang="en-US" altLang="ko-KR" sz="5400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539552" y="6211486"/>
            <a:ext cx="2160240" cy="29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r>
              <a:rPr lang="en-US" altLang="ko-KR" sz="1600" b="1" dirty="0" smtClean="0">
                <a:latin typeface="Arial" panose="020B0604020202020204" pitchFamily="34" charset="0"/>
                <a:ea typeface="Adobe Heiti Std R" pitchFamily="34" charset="-128"/>
                <a:cs typeface="Arial" panose="020B0604020202020204" pitchFamily="34" charset="0"/>
              </a:rPr>
              <a:t>Coating Suisse, Ltd.</a:t>
            </a:r>
            <a:endParaRPr lang="en-US" altLang="ko-KR" sz="1600" b="1" dirty="0">
              <a:latin typeface="Arial" panose="020B0604020202020204" pitchFamily="34" charset="0"/>
              <a:ea typeface="Adobe Heiti Std R" pitchFamily="34" charset="-128"/>
              <a:cs typeface="Arial" panose="020B0604020202020204" pitchFamily="34" charset="0"/>
            </a:endParaRPr>
          </a:p>
        </p:txBody>
      </p:sp>
      <p:pic>
        <p:nvPicPr>
          <p:cNvPr id="1026" name="Picture 2" descr="D:\_RYAN\_Work\DATA3\E&amp;B\회사자료\회사소개\img\ma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699792" y="6211486"/>
            <a:ext cx="6120680" cy="60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/>
            <a:r>
              <a:rPr lang="en-US" altLang="ko-KR" sz="1000" dirty="0" err="1" smtClean="0">
                <a:latin typeface="Arial" panose="020B0604020202020204" pitchFamily="34" charset="0"/>
                <a:ea typeface="Adobe Heiti Std R" pitchFamily="34" charset="-128"/>
                <a:cs typeface="Arial" panose="020B0604020202020204" pitchFamily="34" charset="0"/>
              </a:rPr>
              <a:t>Binningerstrasse</a:t>
            </a:r>
            <a:r>
              <a:rPr lang="en-US" altLang="ko-KR" sz="1000" dirty="0" smtClean="0">
                <a:latin typeface="Arial" panose="020B0604020202020204" pitchFamily="34" charset="0"/>
                <a:ea typeface="Adobe Heiti Std R" pitchFamily="34" charset="-128"/>
                <a:cs typeface="Arial" panose="020B0604020202020204" pitchFamily="34" charset="0"/>
              </a:rPr>
              <a:t> 141, CH 4123 </a:t>
            </a:r>
            <a:r>
              <a:rPr lang="en-US" altLang="ko-KR" sz="1000" dirty="0" err="1" smtClean="0">
                <a:latin typeface="Arial" panose="020B0604020202020204" pitchFamily="34" charset="0"/>
                <a:ea typeface="Adobe Heiti Std R" pitchFamily="34" charset="-128"/>
                <a:cs typeface="Arial" panose="020B0604020202020204" pitchFamily="34" charset="0"/>
              </a:rPr>
              <a:t>Allschwil</a:t>
            </a:r>
            <a:r>
              <a:rPr lang="en-US" altLang="ko-KR" sz="1000" dirty="0" smtClean="0">
                <a:latin typeface="Arial" panose="020B0604020202020204" pitchFamily="34" charset="0"/>
                <a:ea typeface="Adobe Heiti Std R" pitchFamily="34" charset="-128"/>
                <a:cs typeface="Arial" panose="020B0604020202020204" pitchFamily="34" charset="0"/>
              </a:rPr>
              <a:t> BL,  Schweiz , Suisse, Switzerland</a:t>
            </a:r>
          </a:p>
          <a:p>
            <a:pPr algn="ctr"/>
            <a:r>
              <a:rPr lang="en-US" altLang="ko-KR" sz="1000" dirty="0" smtClean="0">
                <a:latin typeface="Arial" panose="020B0604020202020204" pitchFamily="34" charset="0"/>
                <a:ea typeface="Adobe Heiti Std R" pitchFamily="34" charset="-128"/>
                <a:cs typeface="Arial" panose="020B0604020202020204" pitchFamily="34" charset="0"/>
              </a:rPr>
              <a:t>Tel. +41 61 501 80 86  Cell + 41 76 675 19 49, Email. info@coating-Suisse.ch, </a:t>
            </a:r>
          </a:p>
          <a:p>
            <a:pPr algn="ctr"/>
            <a:r>
              <a:rPr lang="en-US" altLang="ko-KR" sz="1000" dirty="0" smtClean="0">
                <a:latin typeface="Arial" panose="020B0604020202020204" pitchFamily="34" charset="0"/>
                <a:ea typeface="Adobe Heiti Std R" pitchFamily="34" charset="-128"/>
                <a:cs typeface="Arial" panose="020B0604020202020204" pitchFamily="34" charset="0"/>
              </a:rPr>
              <a:t>Homepage. </a:t>
            </a:r>
            <a:r>
              <a:rPr lang="en-US" altLang="ko-KR" sz="1000" u="sng" dirty="0" smtClean="0">
                <a:latin typeface="Arial" panose="020B0604020202020204" pitchFamily="34" charset="0"/>
                <a:ea typeface="Adobe Heiti Std R" pitchFamily="34" charset="-128"/>
                <a:cs typeface="Arial" panose="020B0604020202020204" pitchFamily="34" charset="0"/>
              </a:rPr>
              <a:t>www.coating-suisse.ch</a:t>
            </a:r>
            <a:endParaRPr lang="en-US" altLang="ko-KR" sz="1000" u="sng" dirty="0">
              <a:latin typeface="Arial" panose="020B0604020202020204" pitchFamily="34" charset="0"/>
              <a:ea typeface="Adobe Heiti Std R" pitchFamily="34" charset="-128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171" y="8247"/>
            <a:ext cx="3603658" cy="10762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260648"/>
            <a:ext cx="9144000" cy="79053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돋움"/>
              <a:cs typeface="+mn-cs"/>
            </a:endParaRPr>
          </a:p>
        </p:txBody>
      </p:sp>
      <p:sp>
        <p:nvSpPr>
          <p:cNvPr id="6" name="직사각형 42"/>
          <p:cNvSpPr>
            <a:spLocks noChangeArrowheads="1"/>
          </p:cNvSpPr>
          <p:nvPr/>
        </p:nvSpPr>
        <p:spPr bwMode="auto">
          <a:xfrm>
            <a:off x="1475656" y="765284"/>
            <a:ext cx="712879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A</a:t>
            </a:r>
            <a:r>
              <a:rPr lang="en-US" altLang="ko-KR" sz="800" dirty="0" smtClean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 researcher and 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manufacturer </a:t>
            </a:r>
            <a:r>
              <a:rPr lang="en-US" altLang="ko-KR" sz="800" dirty="0" smtClean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of producing energy efficient 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products </a:t>
            </a:r>
            <a:r>
              <a:rPr lang="en-US" altLang="ko-KR" sz="800" dirty="0" smtClean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 and providing with energy saving solution in variety of industries. </a:t>
            </a:r>
            <a:endParaRPr lang="en-US" altLang="ko-KR" sz="800" dirty="0">
              <a:solidFill>
                <a:schemeClr val="bg1">
                  <a:lumMod val="65000"/>
                </a:schemeClr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911973" y="1318658"/>
            <a:ext cx="4534080" cy="554560"/>
            <a:chOff x="748" y="-516"/>
            <a:chExt cx="2969" cy="429"/>
          </a:xfrm>
        </p:grpSpPr>
        <p:sp>
          <p:nvSpPr>
            <p:cNvPr id="8" name="모서리가 둥근 직사각형 27"/>
            <p:cNvSpPr>
              <a:spLocks noChangeArrowheads="1"/>
            </p:cNvSpPr>
            <p:nvPr/>
          </p:nvSpPr>
          <p:spPr bwMode="auto">
            <a:xfrm>
              <a:off x="775" y="-493"/>
              <a:ext cx="2942" cy="406"/>
            </a:xfrm>
            <a:prstGeom prst="roundRect">
              <a:avLst>
                <a:gd name="adj" fmla="val 50000"/>
              </a:avLst>
            </a:prstGeom>
            <a:solidFill>
              <a:srgbClr val="D1D1D1">
                <a:alpha val="50195"/>
              </a:srgb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9" name="Group 45"/>
            <p:cNvGrpSpPr>
              <a:grpSpLocks/>
            </p:cNvGrpSpPr>
            <p:nvPr/>
          </p:nvGrpSpPr>
          <p:grpSpPr bwMode="auto">
            <a:xfrm>
              <a:off x="748" y="-516"/>
              <a:ext cx="2936" cy="405"/>
              <a:chOff x="-2699" y="-405"/>
              <a:chExt cx="2936" cy="405"/>
            </a:xfrm>
          </p:grpSpPr>
          <p:sp>
            <p:nvSpPr>
              <p:cNvPr id="10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1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noFill/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12" name="TextBox 46"/>
          <p:cNvSpPr txBox="1">
            <a:spLocks noChangeArrowheads="1"/>
          </p:cNvSpPr>
          <p:nvPr/>
        </p:nvSpPr>
        <p:spPr bwMode="auto">
          <a:xfrm>
            <a:off x="1626353" y="1390096"/>
            <a:ext cx="3737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000" b="1" dirty="0">
                <a:cs typeface="Arial" charset="0"/>
              </a:rPr>
              <a:t>E&amp;B </a:t>
            </a:r>
            <a:r>
              <a:rPr lang="en-US" altLang="ko-KR" sz="2000" b="1" dirty="0" smtClean="0">
                <a:cs typeface="Arial" charset="0"/>
              </a:rPr>
              <a:t>Automotive Film</a:t>
            </a:r>
            <a:endParaRPr lang="en-US" altLang="ko-KR" sz="2000" b="1" dirty="0">
              <a:cs typeface="Arial" charset="0"/>
            </a:endParaRPr>
          </a:p>
        </p:txBody>
      </p:sp>
      <p:grpSp>
        <p:nvGrpSpPr>
          <p:cNvPr id="13" name="Group 90"/>
          <p:cNvGrpSpPr>
            <a:grpSpLocks/>
          </p:cNvGrpSpPr>
          <p:nvPr/>
        </p:nvGrpSpPr>
        <p:grpSpPr bwMode="auto">
          <a:xfrm>
            <a:off x="366866" y="1052736"/>
            <a:ext cx="1003560" cy="1003560"/>
            <a:chOff x="431" y="2387"/>
            <a:chExt cx="684" cy="684"/>
          </a:xfrm>
        </p:grpSpPr>
        <p:grpSp>
          <p:nvGrpSpPr>
            <p:cNvPr id="14" name="Group 91"/>
            <p:cNvGrpSpPr>
              <a:grpSpLocks/>
            </p:cNvGrpSpPr>
            <p:nvPr/>
          </p:nvGrpSpPr>
          <p:grpSpPr bwMode="auto">
            <a:xfrm>
              <a:off x="546" y="2502"/>
              <a:ext cx="461" cy="466"/>
              <a:chOff x="546" y="2502"/>
              <a:chExt cx="461" cy="466"/>
            </a:xfrm>
          </p:grpSpPr>
          <p:sp>
            <p:nvSpPr>
              <p:cNvPr id="16" name="Oval 182"/>
              <p:cNvSpPr>
                <a:spLocks noChangeArrowheads="1"/>
              </p:cNvSpPr>
              <p:nvPr/>
            </p:nvSpPr>
            <p:spPr bwMode="gray">
              <a:xfrm>
                <a:off x="546" y="2502"/>
                <a:ext cx="461" cy="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8A9AA"/>
                  </a:gs>
                </a:gsLst>
                <a:lin ang="5400000" scaled="1"/>
              </a:gradFill>
              <a:ln w="12700" algn="ctr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lIns="180000" tIns="0" rIns="0" bIns="0" anchor="ctr"/>
              <a:lstStyle/>
              <a:p>
                <a:pPr defTabSz="801688" eaLnBrk="0" latinLnBrk="0" hangingPunct="0"/>
                <a:endParaRPr kumimoji="0" lang="ko-KR" altLang="ko-KR" sz="4000" b="1" dirty="0">
                  <a:latin typeface="Arial Black" pitchFamily="34" charset="0"/>
                  <a:ea typeface="맑은 고딕" pitchFamily="50" charset="-127"/>
                </a:endParaRPr>
              </a:p>
            </p:txBody>
          </p:sp>
          <p:grpSp>
            <p:nvGrpSpPr>
              <p:cNvPr id="17" name="Group 93"/>
              <p:cNvGrpSpPr>
                <a:grpSpLocks/>
              </p:cNvGrpSpPr>
              <p:nvPr/>
            </p:nvGrpSpPr>
            <p:grpSpPr bwMode="auto">
              <a:xfrm>
                <a:off x="564" y="2517"/>
                <a:ext cx="418" cy="451"/>
                <a:chOff x="582" y="2015"/>
                <a:chExt cx="418" cy="451"/>
              </a:xfrm>
            </p:grpSpPr>
            <p:sp>
              <p:nvSpPr>
                <p:cNvPr id="18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582" y="2015"/>
                  <a:ext cx="418" cy="3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ko-KR" sz="1800" dirty="0"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19" name="Oval 12"/>
                <p:cNvSpPr>
                  <a:spLocks noChangeArrowheads="1"/>
                </p:cNvSpPr>
                <p:nvPr/>
              </p:nvSpPr>
              <p:spPr bwMode="auto">
                <a:xfrm flipV="1">
                  <a:off x="634" y="2244"/>
                  <a:ext cx="296" cy="22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9999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kumimoji="0" lang="ko-KR" altLang="ko-KR" sz="1800" dirty="0">
                    <a:solidFill>
                      <a:srgbClr val="1D520A"/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</p:grpSp>
        <p:pic>
          <p:nvPicPr>
            <p:cNvPr id="15" name="Picture 43" descr="C:\Documents and Settings\admin\바탕 화면\다이어그램\새 폴더\원그림자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2387"/>
              <a:ext cx="684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TextBox 76"/>
          <p:cNvSpPr txBox="1">
            <a:spLocks noChangeArrowheads="1"/>
          </p:cNvSpPr>
          <p:nvPr/>
        </p:nvSpPr>
        <p:spPr bwMode="auto">
          <a:xfrm>
            <a:off x="672422" y="1260049"/>
            <a:ext cx="46216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ko-KR" sz="32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4</a:t>
            </a:r>
            <a:endParaRPr lang="en-US" altLang="ko-KR" sz="3200" b="1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882860" y="2060848"/>
            <a:ext cx="2793983" cy="489127"/>
            <a:chOff x="-389539" y="5454128"/>
            <a:chExt cx="2605979" cy="566512"/>
          </a:xfrm>
        </p:grpSpPr>
        <p:sp>
          <p:nvSpPr>
            <p:cNvPr id="22" name="모서리가 둥근 직사각형 27"/>
            <p:cNvSpPr>
              <a:spLocks noChangeArrowheads="1"/>
            </p:cNvSpPr>
            <p:nvPr/>
          </p:nvSpPr>
          <p:spPr bwMode="auto">
            <a:xfrm>
              <a:off x="-362251" y="5495812"/>
              <a:ext cx="2578691" cy="5248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  <a:alpha val="50195"/>
              </a:scheme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23" name="Group 45"/>
            <p:cNvGrpSpPr>
              <a:grpSpLocks/>
            </p:cNvGrpSpPr>
            <p:nvPr/>
          </p:nvGrpSpPr>
          <p:grpSpPr bwMode="auto">
            <a:xfrm>
              <a:off x="-389539" y="5454128"/>
              <a:ext cx="2573432" cy="523536"/>
              <a:chOff x="-2699" y="-405"/>
              <a:chExt cx="2936" cy="405"/>
            </a:xfrm>
          </p:grpSpPr>
          <p:sp>
            <p:nvSpPr>
              <p:cNvPr id="24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5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097453" y="2124567"/>
            <a:ext cx="23224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+mn-ea"/>
              </a:rPr>
              <a:t>Premium Grade</a:t>
            </a:r>
            <a:endParaRPr lang="en-US" altLang="ko-KR" sz="16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27" name="표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080684"/>
              </p:ext>
            </p:extLst>
          </p:nvPr>
        </p:nvGraphicFramePr>
        <p:xfrm>
          <a:off x="539552" y="3645024"/>
          <a:ext cx="8136904" cy="432048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080120"/>
                <a:gridCol w="705678"/>
                <a:gridCol w="806490"/>
                <a:gridCol w="648072"/>
                <a:gridCol w="648072"/>
                <a:gridCol w="720080"/>
                <a:gridCol w="648072"/>
                <a:gridCol w="720080"/>
                <a:gridCol w="593132"/>
                <a:gridCol w="663007"/>
                <a:gridCol w="904101"/>
              </a:tblGrid>
              <a:tr h="2160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Product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Visible Light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IR </a:t>
                      </a:r>
                      <a:r>
                        <a:rPr lang="en-US" sz="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Reject (%)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UV Block</a:t>
                      </a:r>
                    </a:p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(%)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TSER</a:t>
                      </a:r>
                      <a:endParaRPr kumimoji="0" lang="ko-KR" altLang="en-US" sz="800" b="1" dirty="0" smtClean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Thickness</a:t>
                      </a:r>
                      <a:endParaRPr kumimoji="0" lang="ko-KR" altLang="en-US" sz="800" b="1" dirty="0" smtClean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Color</a:t>
                      </a:r>
                      <a:endParaRPr kumimoji="0" lang="ko-KR" altLang="en-US" sz="800" b="1" dirty="0" smtClean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Warranty</a:t>
                      </a:r>
                      <a:endParaRPr kumimoji="0" lang="ko-KR" altLang="en-US" sz="800" b="1" dirty="0" smtClean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Size</a:t>
                      </a:r>
                      <a:endParaRPr kumimoji="0" lang="ko-KR" altLang="en-US" sz="800" b="1" dirty="0" smtClean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Transmit.</a:t>
                      </a:r>
                      <a:r>
                        <a:rPr lang="en-US" sz="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 (%)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Reflect. (%)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~ 950nm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~1400nm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8" name="그룹 27"/>
          <p:cNvGrpSpPr/>
          <p:nvPr/>
        </p:nvGrpSpPr>
        <p:grpSpPr>
          <a:xfrm>
            <a:off x="971600" y="2636912"/>
            <a:ext cx="2330501" cy="392366"/>
            <a:chOff x="-389539" y="5454128"/>
            <a:chExt cx="2605979" cy="566512"/>
          </a:xfrm>
        </p:grpSpPr>
        <p:sp>
          <p:nvSpPr>
            <p:cNvPr id="29" name="모서리가 둥근 직사각형 28"/>
            <p:cNvSpPr>
              <a:spLocks noChangeArrowheads="1"/>
            </p:cNvSpPr>
            <p:nvPr/>
          </p:nvSpPr>
          <p:spPr bwMode="auto">
            <a:xfrm>
              <a:off x="-362251" y="5495812"/>
              <a:ext cx="2578691" cy="524828"/>
            </a:xfrm>
            <a:prstGeom prst="roundRect">
              <a:avLst>
                <a:gd name="adj" fmla="val 50000"/>
              </a:avLst>
            </a:prstGeom>
            <a:solidFill>
              <a:srgbClr val="00B0F0">
                <a:alpha val="50195"/>
              </a:srgb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30" name="Group 45"/>
            <p:cNvGrpSpPr>
              <a:grpSpLocks/>
            </p:cNvGrpSpPr>
            <p:nvPr/>
          </p:nvGrpSpPr>
          <p:grpSpPr bwMode="auto">
            <a:xfrm>
              <a:off x="-389539" y="5454128"/>
              <a:ext cx="2573432" cy="523536"/>
              <a:chOff x="-2699" y="-405"/>
              <a:chExt cx="2936" cy="405"/>
            </a:xfrm>
          </p:grpSpPr>
          <p:sp>
            <p:nvSpPr>
              <p:cNvPr id="31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2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noFill/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33" name="TextBox 46"/>
          <p:cNvSpPr txBox="1">
            <a:spLocks noChangeArrowheads="1"/>
          </p:cNvSpPr>
          <p:nvPr/>
        </p:nvSpPr>
        <p:spPr bwMode="auto">
          <a:xfrm>
            <a:off x="1079176" y="2683519"/>
            <a:ext cx="23406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BASTIAN SERIES</a:t>
            </a:r>
            <a:endParaRPr lang="en-US" altLang="ko-KR" sz="1200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4" name="대각선 방향의 모서리가 둥근 사각형 33"/>
          <p:cNvSpPr/>
          <p:nvPr/>
        </p:nvSpPr>
        <p:spPr>
          <a:xfrm>
            <a:off x="1072585" y="3036527"/>
            <a:ext cx="7531863" cy="492417"/>
          </a:xfrm>
          <a:prstGeom prst="round2DiagRect">
            <a:avLst>
              <a:gd name="adj1" fmla="val 11409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r>
              <a:rPr lang="en-US" altLang="ko-KR" sz="1000" b="1" dirty="0" smtClean="0">
                <a:solidFill>
                  <a:schemeClr val="tx1"/>
                </a:solidFill>
              </a:rPr>
              <a:t>BASTIAN (BS) </a:t>
            </a:r>
            <a:r>
              <a:rPr lang="en-US" altLang="ko-KR" sz="1000" dirty="0" smtClean="0">
                <a:solidFill>
                  <a:schemeClr val="tx1"/>
                </a:solidFill>
              </a:rPr>
              <a:t>is non-reflective IR films with dyed film. </a:t>
            </a:r>
          </a:p>
          <a:p>
            <a:r>
              <a:rPr lang="en-US" altLang="ko-KR" sz="1000" dirty="0" smtClean="0">
                <a:solidFill>
                  <a:schemeClr val="tx1"/>
                </a:solidFill>
              </a:rPr>
              <a:t>Dyed film has exceptional clarity and the most comfortable view. And BASTIAN is upgraded with even higher solar-rejection.</a:t>
            </a:r>
          </a:p>
        </p:txBody>
      </p:sp>
      <p:graphicFrame>
        <p:nvGraphicFramePr>
          <p:cNvPr id="35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953743"/>
              </p:ext>
            </p:extLst>
          </p:nvPr>
        </p:nvGraphicFramePr>
        <p:xfrm>
          <a:off x="539551" y="4149080"/>
          <a:ext cx="8136904" cy="853440"/>
        </p:xfrm>
        <a:graphic>
          <a:graphicData uri="http://schemas.openxmlformats.org/drawingml/2006/table">
            <a:tbl>
              <a:tblPr bandRow="1">
                <a:tableStyleId>{74C1A8A3-306A-4EB7-A6B1-4F7E0EB9C5D6}</a:tableStyleId>
              </a:tblPr>
              <a:tblGrid>
                <a:gridCol w="1080121"/>
                <a:gridCol w="705678"/>
                <a:gridCol w="806490"/>
                <a:gridCol w="648072"/>
                <a:gridCol w="648072"/>
                <a:gridCol w="720080"/>
                <a:gridCol w="635269"/>
                <a:gridCol w="732883"/>
                <a:gridCol w="593131"/>
                <a:gridCol w="663007"/>
                <a:gridCol w="904101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BS E-05</a:t>
                      </a: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90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99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65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2mil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Black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3 years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5400" cmpd="sng">
                      <a:noFill/>
                    </a:lnT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1.52M X 30M</a:t>
                      </a:r>
                    </a:p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(60in X 100ft)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T w="254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BS E-15</a:t>
                      </a:r>
                      <a:endParaRPr kumimoji="0" lang="ko-KR" altLang="en-US" sz="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90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99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63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2mil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Black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3 years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b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BS E-35</a:t>
                      </a:r>
                      <a:endParaRPr kumimoji="0" lang="ko-KR" altLang="en-US" sz="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90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99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56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2mil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Black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3 years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BS E-35C</a:t>
                      </a:r>
                      <a:endParaRPr kumimoji="0" lang="ko-KR" altLang="en-US" sz="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" name="대각선 방향의 모서리가 둥근 사각형 37"/>
          <p:cNvSpPr/>
          <p:nvPr/>
        </p:nvSpPr>
        <p:spPr>
          <a:xfrm>
            <a:off x="562002" y="5085184"/>
            <a:ext cx="7531863" cy="492417"/>
          </a:xfrm>
          <a:prstGeom prst="round2DiagRect">
            <a:avLst>
              <a:gd name="adj1" fmla="val 11409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r>
              <a:rPr lang="en-US" altLang="ko-KR" sz="800" dirty="0" smtClean="0">
                <a:solidFill>
                  <a:schemeClr val="tx1"/>
                </a:solidFill>
              </a:rPr>
              <a:t>** </a:t>
            </a:r>
            <a:r>
              <a:rPr lang="en-US" altLang="ko-KR" sz="800" b="1" dirty="0" smtClean="0">
                <a:solidFill>
                  <a:schemeClr val="tx1"/>
                </a:solidFill>
              </a:rPr>
              <a:t>Bastian 35C </a:t>
            </a:r>
            <a:r>
              <a:rPr lang="en-US" altLang="ko-KR" sz="800" dirty="0" smtClean="0">
                <a:solidFill>
                  <a:schemeClr val="tx1"/>
                </a:solidFill>
              </a:rPr>
              <a:t>is specially developed as it is </a:t>
            </a:r>
            <a:r>
              <a:rPr lang="en-US" altLang="ko-KR" sz="800" dirty="0" smtClean="0">
                <a:solidFill>
                  <a:srgbClr val="C00000"/>
                </a:solidFill>
              </a:rPr>
              <a:t>free from milky</a:t>
            </a:r>
            <a:r>
              <a:rPr lang="en-US" altLang="ko-KR" sz="800" dirty="0" smtClean="0">
                <a:solidFill>
                  <a:schemeClr val="tx1"/>
                </a:solidFill>
              </a:rPr>
              <a:t> (also known as blue-foggy) appearance.</a:t>
            </a:r>
          </a:p>
        </p:txBody>
      </p:sp>
      <p:grpSp>
        <p:nvGrpSpPr>
          <p:cNvPr id="39" name="Group 90"/>
          <p:cNvGrpSpPr>
            <a:grpSpLocks/>
          </p:cNvGrpSpPr>
          <p:nvPr/>
        </p:nvGrpSpPr>
        <p:grpSpPr bwMode="auto">
          <a:xfrm>
            <a:off x="971600" y="1522970"/>
            <a:ext cx="588265" cy="533325"/>
            <a:chOff x="431" y="2387"/>
            <a:chExt cx="684" cy="684"/>
          </a:xfrm>
        </p:grpSpPr>
        <p:grpSp>
          <p:nvGrpSpPr>
            <p:cNvPr id="40" name="Group 91"/>
            <p:cNvGrpSpPr>
              <a:grpSpLocks/>
            </p:cNvGrpSpPr>
            <p:nvPr/>
          </p:nvGrpSpPr>
          <p:grpSpPr bwMode="auto">
            <a:xfrm>
              <a:off x="546" y="2502"/>
              <a:ext cx="461" cy="466"/>
              <a:chOff x="546" y="2502"/>
              <a:chExt cx="461" cy="466"/>
            </a:xfrm>
          </p:grpSpPr>
          <p:sp>
            <p:nvSpPr>
              <p:cNvPr id="42" name="Oval 182"/>
              <p:cNvSpPr>
                <a:spLocks noChangeArrowheads="1"/>
              </p:cNvSpPr>
              <p:nvPr/>
            </p:nvSpPr>
            <p:spPr bwMode="gray">
              <a:xfrm>
                <a:off x="546" y="2502"/>
                <a:ext cx="461" cy="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8A9AA"/>
                  </a:gs>
                </a:gsLst>
                <a:lin ang="5400000" scaled="1"/>
              </a:gradFill>
              <a:ln w="12700" algn="ctr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lIns="180000" tIns="0" rIns="0" bIns="0" anchor="ctr"/>
              <a:lstStyle/>
              <a:p>
                <a:pPr defTabSz="801688" eaLnBrk="0" latinLnBrk="0" hangingPunct="0"/>
                <a:endParaRPr kumimoji="0" lang="ko-KR" altLang="ko-KR" sz="4000" b="1" dirty="0">
                  <a:latin typeface="Arial Black" pitchFamily="34" charset="0"/>
                  <a:ea typeface="맑은 고딕" pitchFamily="50" charset="-127"/>
                </a:endParaRPr>
              </a:p>
            </p:txBody>
          </p:sp>
          <p:grpSp>
            <p:nvGrpSpPr>
              <p:cNvPr id="43" name="Group 93"/>
              <p:cNvGrpSpPr>
                <a:grpSpLocks/>
              </p:cNvGrpSpPr>
              <p:nvPr/>
            </p:nvGrpSpPr>
            <p:grpSpPr bwMode="auto">
              <a:xfrm>
                <a:off x="564" y="2517"/>
                <a:ext cx="418" cy="451"/>
                <a:chOff x="582" y="2015"/>
                <a:chExt cx="418" cy="451"/>
              </a:xfrm>
            </p:grpSpPr>
            <p:sp>
              <p:nvSpPr>
                <p:cNvPr id="44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582" y="2015"/>
                  <a:ext cx="418" cy="3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ko-KR" sz="1800" dirty="0"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45" name="Oval 12"/>
                <p:cNvSpPr>
                  <a:spLocks noChangeArrowheads="1"/>
                </p:cNvSpPr>
                <p:nvPr/>
              </p:nvSpPr>
              <p:spPr bwMode="auto">
                <a:xfrm flipV="1">
                  <a:off x="634" y="2244"/>
                  <a:ext cx="296" cy="22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9999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kumimoji="0" lang="ko-KR" altLang="ko-KR" sz="1800" dirty="0">
                    <a:solidFill>
                      <a:srgbClr val="1D520A"/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</p:grpSp>
        <p:pic>
          <p:nvPicPr>
            <p:cNvPr id="41" name="Picture 43" descr="C:\Documents and Settings\admin\바탕 화면\다이어그램\새 폴더\원그림자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2387"/>
              <a:ext cx="684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" name="TextBox 76"/>
          <p:cNvSpPr txBox="1">
            <a:spLocks noChangeArrowheads="1"/>
          </p:cNvSpPr>
          <p:nvPr/>
        </p:nvSpPr>
        <p:spPr bwMode="auto">
          <a:xfrm>
            <a:off x="1039738" y="1613412"/>
            <a:ext cx="4366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ko-KR" sz="16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-2</a:t>
            </a:r>
            <a:endParaRPr lang="en-US" altLang="ko-KR" sz="1600" b="1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0" y="396708"/>
            <a:ext cx="1629714" cy="48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4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0" y="260648"/>
            <a:ext cx="9144000" cy="79053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돋움"/>
              <a:cs typeface="+mn-cs"/>
            </a:endParaRPr>
          </a:p>
        </p:txBody>
      </p:sp>
      <p:sp>
        <p:nvSpPr>
          <p:cNvPr id="29" name="직사각형 42"/>
          <p:cNvSpPr>
            <a:spLocks noChangeArrowheads="1"/>
          </p:cNvSpPr>
          <p:nvPr/>
        </p:nvSpPr>
        <p:spPr bwMode="auto">
          <a:xfrm>
            <a:off x="1475656" y="765284"/>
            <a:ext cx="712879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A</a:t>
            </a:r>
            <a:r>
              <a:rPr lang="en-US" altLang="ko-KR" sz="800" dirty="0" smtClean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 researcher and 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manufacturer </a:t>
            </a:r>
            <a:r>
              <a:rPr lang="en-US" altLang="ko-KR" sz="800" dirty="0" smtClean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of producing energy efficient 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products </a:t>
            </a:r>
            <a:r>
              <a:rPr lang="en-US" altLang="ko-KR" sz="800" dirty="0" smtClean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 and providing with energy saving solution in variety of industries. </a:t>
            </a:r>
            <a:endParaRPr lang="en-US" altLang="ko-KR" sz="800" dirty="0">
              <a:solidFill>
                <a:schemeClr val="bg1">
                  <a:lumMod val="65000"/>
                </a:schemeClr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grpSp>
        <p:nvGrpSpPr>
          <p:cNvPr id="30" name="Group 43"/>
          <p:cNvGrpSpPr>
            <a:grpSpLocks/>
          </p:cNvGrpSpPr>
          <p:nvPr/>
        </p:nvGrpSpPr>
        <p:grpSpPr bwMode="auto">
          <a:xfrm>
            <a:off x="911973" y="1318658"/>
            <a:ext cx="4534080" cy="554560"/>
            <a:chOff x="748" y="-516"/>
            <a:chExt cx="2969" cy="429"/>
          </a:xfrm>
        </p:grpSpPr>
        <p:sp>
          <p:nvSpPr>
            <p:cNvPr id="31" name="모서리가 둥근 직사각형 27"/>
            <p:cNvSpPr>
              <a:spLocks noChangeArrowheads="1"/>
            </p:cNvSpPr>
            <p:nvPr/>
          </p:nvSpPr>
          <p:spPr bwMode="auto">
            <a:xfrm>
              <a:off x="775" y="-493"/>
              <a:ext cx="2942" cy="406"/>
            </a:xfrm>
            <a:prstGeom prst="roundRect">
              <a:avLst>
                <a:gd name="adj" fmla="val 50000"/>
              </a:avLst>
            </a:prstGeom>
            <a:solidFill>
              <a:srgbClr val="D1D1D1">
                <a:alpha val="50195"/>
              </a:srgb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32" name="Group 45"/>
            <p:cNvGrpSpPr>
              <a:grpSpLocks/>
            </p:cNvGrpSpPr>
            <p:nvPr/>
          </p:nvGrpSpPr>
          <p:grpSpPr bwMode="auto">
            <a:xfrm>
              <a:off x="748" y="-516"/>
              <a:ext cx="2936" cy="405"/>
              <a:chOff x="-2699" y="-405"/>
              <a:chExt cx="2936" cy="405"/>
            </a:xfrm>
          </p:grpSpPr>
          <p:sp>
            <p:nvSpPr>
              <p:cNvPr id="33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4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noFill/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35" name="TextBox 46"/>
          <p:cNvSpPr txBox="1">
            <a:spLocks noChangeArrowheads="1"/>
          </p:cNvSpPr>
          <p:nvPr/>
        </p:nvSpPr>
        <p:spPr bwMode="auto">
          <a:xfrm>
            <a:off x="1626353" y="1390096"/>
            <a:ext cx="3737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000" b="1" dirty="0">
                <a:cs typeface="Arial" charset="0"/>
              </a:rPr>
              <a:t>E&amp;B </a:t>
            </a:r>
            <a:r>
              <a:rPr lang="en-US" altLang="ko-KR" sz="2000" b="1" dirty="0" smtClean="0">
                <a:cs typeface="Arial" charset="0"/>
              </a:rPr>
              <a:t>Automotive Film</a:t>
            </a:r>
            <a:endParaRPr lang="en-US" altLang="ko-KR" sz="2000" b="1" dirty="0">
              <a:cs typeface="Arial" charset="0"/>
            </a:endParaRPr>
          </a:p>
        </p:txBody>
      </p:sp>
      <p:grpSp>
        <p:nvGrpSpPr>
          <p:cNvPr id="36" name="Group 90"/>
          <p:cNvGrpSpPr>
            <a:grpSpLocks/>
          </p:cNvGrpSpPr>
          <p:nvPr/>
        </p:nvGrpSpPr>
        <p:grpSpPr bwMode="auto">
          <a:xfrm>
            <a:off x="366866" y="1052736"/>
            <a:ext cx="1003560" cy="1003560"/>
            <a:chOff x="431" y="2387"/>
            <a:chExt cx="684" cy="684"/>
          </a:xfrm>
        </p:grpSpPr>
        <p:grpSp>
          <p:nvGrpSpPr>
            <p:cNvPr id="37" name="Group 91"/>
            <p:cNvGrpSpPr>
              <a:grpSpLocks/>
            </p:cNvGrpSpPr>
            <p:nvPr/>
          </p:nvGrpSpPr>
          <p:grpSpPr bwMode="auto">
            <a:xfrm>
              <a:off x="546" y="2502"/>
              <a:ext cx="461" cy="466"/>
              <a:chOff x="546" y="2502"/>
              <a:chExt cx="461" cy="466"/>
            </a:xfrm>
          </p:grpSpPr>
          <p:sp>
            <p:nvSpPr>
              <p:cNvPr id="39" name="Oval 182"/>
              <p:cNvSpPr>
                <a:spLocks noChangeArrowheads="1"/>
              </p:cNvSpPr>
              <p:nvPr/>
            </p:nvSpPr>
            <p:spPr bwMode="gray">
              <a:xfrm>
                <a:off x="546" y="2502"/>
                <a:ext cx="461" cy="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8A9AA"/>
                  </a:gs>
                </a:gsLst>
                <a:lin ang="5400000" scaled="1"/>
              </a:gradFill>
              <a:ln w="12700" algn="ctr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lIns="180000" tIns="0" rIns="0" bIns="0" anchor="ctr"/>
              <a:lstStyle/>
              <a:p>
                <a:pPr defTabSz="801688" eaLnBrk="0" latinLnBrk="0" hangingPunct="0"/>
                <a:endParaRPr kumimoji="0" lang="ko-KR" altLang="ko-KR" sz="4000" b="1" dirty="0">
                  <a:latin typeface="Arial Black" pitchFamily="34" charset="0"/>
                  <a:ea typeface="맑은 고딕" pitchFamily="50" charset="-127"/>
                </a:endParaRPr>
              </a:p>
            </p:txBody>
          </p:sp>
          <p:grpSp>
            <p:nvGrpSpPr>
              <p:cNvPr id="40" name="Group 93"/>
              <p:cNvGrpSpPr>
                <a:grpSpLocks/>
              </p:cNvGrpSpPr>
              <p:nvPr/>
            </p:nvGrpSpPr>
            <p:grpSpPr bwMode="auto">
              <a:xfrm>
                <a:off x="564" y="2517"/>
                <a:ext cx="418" cy="451"/>
                <a:chOff x="582" y="2015"/>
                <a:chExt cx="418" cy="451"/>
              </a:xfrm>
            </p:grpSpPr>
            <p:sp>
              <p:nvSpPr>
                <p:cNvPr id="41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582" y="2015"/>
                  <a:ext cx="418" cy="3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ko-KR" sz="1800" dirty="0"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42" name="Oval 12"/>
                <p:cNvSpPr>
                  <a:spLocks noChangeArrowheads="1"/>
                </p:cNvSpPr>
                <p:nvPr/>
              </p:nvSpPr>
              <p:spPr bwMode="auto">
                <a:xfrm flipV="1">
                  <a:off x="634" y="2244"/>
                  <a:ext cx="296" cy="22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9999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kumimoji="0" lang="ko-KR" altLang="ko-KR" sz="1800" dirty="0">
                    <a:solidFill>
                      <a:srgbClr val="1D520A"/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</p:grpSp>
        <p:pic>
          <p:nvPicPr>
            <p:cNvPr id="38" name="Picture 43" descr="C:\Documents and Settings\admin\바탕 화면\다이어그램\새 폴더\원그림자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2387"/>
              <a:ext cx="684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" name="TextBox 76"/>
          <p:cNvSpPr txBox="1">
            <a:spLocks noChangeArrowheads="1"/>
          </p:cNvSpPr>
          <p:nvPr/>
        </p:nvSpPr>
        <p:spPr bwMode="auto">
          <a:xfrm>
            <a:off x="672422" y="1260049"/>
            <a:ext cx="46216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ko-KR" sz="32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4</a:t>
            </a:r>
            <a:endParaRPr lang="en-US" altLang="ko-KR" sz="3200" b="1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44" name="그룹 43"/>
          <p:cNvGrpSpPr/>
          <p:nvPr/>
        </p:nvGrpSpPr>
        <p:grpSpPr>
          <a:xfrm>
            <a:off x="882860" y="2060848"/>
            <a:ext cx="2793983" cy="489127"/>
            <a:chOff x="-389539" y="5454128"/>
            <a:chExt cx="2605979" cy="566512"/>
          </a:xfrm>
        </p:grpSpPr>
        <p:sp>
          <p:nvSpPr>
            <p:cNvPr id="45" name="모서리가 둥근 직사각형 27"/>
            <p:cNvSpPr>
              <a:spLocks noChangeArrowheads="1"/>
            </p:cNvSpPr>
            <p:nvPr/>
          </p:nvSpPr>
          <p:spPr bwMode="auto">
            <a:xfrm>
              <a:off x="-362251" y="5495812"/>
              <a:ext cx="2578691" cy="5248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  <a:alpha val="50195"/>
              </a:scheme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46" name="Group 45"/>
            <p:cNvGrpSpPr>
              <a:grpSpLocks/>
            </p:cNvGrpSpPr>
            <p:nvPr/>
          </p:nvGrpSpPr>
          <p:grpSpPr bwMode="auto">
            <a:xfrm>
              <a:off x="-389539" y="5454128"/>
              <a:ext cx="2573432" cy="523536"/>
              <a:chOff x="-2699" y="-405"/>
              <a:chExt cx="2936" cy="405"/>
            </a:xfrm>
          </p:grpSpPr>
          <p:sp>
            <p:nvSpPr>
              <p:cNvPr id="47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48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1097453" y="2124567"/>
            <a:ext cx="23224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Premium Grade</a:t>
            </a:r>
          </a:p>
        </p:txBody>
      </p:sp>
      <p:graphicFrame>
        <p:nvGraphicFramePr>
          <p:cNvPr id="50" name="표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016464"/>
              </p:ext>
            </p:extLst>
          </p:nvPr>
        </p:nvGraphicFramePr>
        <p:xfrm>
          <a:off x="539552" y="3645024"/>
          <a:ext cx="8136904" cy="432048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080120"/>
                <a:gridCol w="705678"/>
                <a:gridCol w="806490"/>
                <a:gridCol w="648072"/>
                <a:gridCol w="648072"/>
                <a:gridCol w="720080"/>
                <a:gridCol w="648072"/>
                <a:gridCol w="720080"/>
                <a:gridCol w="593132"/>
                <a:gridCol w="663007"/>
                <a:gridCol w="904101"/>
              </a:tblGrid>
              <a:tr h="2160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Product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Visible Light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IR </a:t>
                      </a:r>
                      <a:r>
                        <a:rPr lang="en-US" sz="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Reject (%)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UV Block</a:t>
                      </a:r>
                    </a:p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(%)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TSER</a:t>
                      </a:r>
                      <a:endParaRPr kumimoji="0" lang="ko-KR" altLang="en-US" sz="800" b="1" dirty="0" smtClean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Thickness</a:t>
                      </a:r>
                      <a:endParaRPr kumimoji="0" lang="ko-KR" altLang="en-US" sz="800" b="1" dirty="0" smtClean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Color</a:t>
                      </a:r>
                      <a:endParaRPr kumimoji="0" lang="ko-KR" altLang="en-US" sz="800" b="1" dirty="0" smtClean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Warranty</a:t>
                      </a:r>
                      <a:endParaRPr kumimoji="0" lang="ko-KR" altLang="en-US" sz="800" b="1" dirty="0" smtClean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Size</a:t>
                      </a:r>
                      <a:endParaRPr kumimoji="0" lang="ko-KR" altLang="en-US" sz="800" b="1" dirty="0" smtClean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Transmit.</a:t>
                      </a:r>
                      <a:r>
                        <a:rPr lang="en-US" sz="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 (%)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Reflect. (%)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~ 950nm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~1400nm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1" name="그룹 50"/>
          <p:cNvGrpSpPr/>
          <p:nvPr/>
        </p:nvGrpSpPr>
        <p:grpSpPr>
          <a:xfrm>
            <a:off x="971600" y="2636912"/>
            <a:ext cx="2330501" cy="392366"/>
            <a:chOff x="-389539" y="5454128"/>
            <a:chExt cx="2605979" cy="566512"/>
          </a:xfrm>
        </p:grpSpPr>
        <p:sp>
          <p:nvSpPr>
            <p:cNvPr id="52" name="모서리가 둥근 직사각형 51"/>
            <p:cNvSpPr>
              <a:spLocks noChangeArrowheads="1"/>
            </p:cNvSpPr>
            <p:nvPr/>
          </p:nvSpPr>
          <p:spPr bwMode="auto">
            <a:xfrm>
              <a:off x="-362251" y="5495812"/>
              <a:ext cx="2578691" cy="524828"/>
            </a:xfrm>
            <a:prstGeom prst="roundRect">
              <a:avLst>
                <a:gd name="adj" fmla="val 50000"/>
              </a:avLst>
            </a:prstGeom>
            <a:solidFill>
              <a:srgbClr val="00B0F0">
                <a:alpha val="50195"/>
              </a:srgb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53" name="Group 45"/>
            <p:cNvGrpSpPr>
              <a:grpSpLocks/>
            </p:cNvGrpSpPr>
            <p:nvPr/>
          </p:nvGrpSpPr>
          <p:grpSpPr bwMode="auto">
            <a:xfrm>
              <a:off x="-389539" y="5454128"/>
              <a:ext cx="2573432" cy="523536"/>
              <a:chOff x="-2699" y="-405"/>
              <a:chExt cx="2936" cy="405"/>
            </a:xfrm>
          </p:grpSpPr>
          <p:sp>
            <p:nvSpPr>
              <p:cNvPr id="54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55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noFill/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56" name="TextBox 46"/>
          <p:cNvSpPr txBox="1">
            <a:spLocks noChangeArrowheads="1"/>
          </p:cNvSpPr>
          <p:nvPr/>
        </p:nvSpPr>
        <p:spPr bwMode="auto">
          <a:xfrm>
            <a:off x="1079176" y="2683519"/>
            <a:ext cx="23406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GARDIAN SERIES</a:t>
            </a:r>
            <a:endParaRPr lang="en-US" altLang="ko-KR" sz="1200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57" name="대각선 방향의 모서리가 둥근 사각형 56"/>
          <p:cNvSpPr/>
          <p:nvPr/>
        </p:nvSpPr>
        <p:spPr>
          <a:xfrm>
            <a:off x="1072585" y="3036527"/>
            <a:ext cx="7531863" cy="492417"/>
          </a:xfrm>
          <a:prstGeom prst="round2DiagRect">
            <a:avLst>
              <a:gd name="adj1" fmla="val 11409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r>
              <a:rPr lang="en-US" altLang="ko-KR" sz="1000" b="1" dirty="0" smtClean="0">
                <a:solidFill>
                  <a:schemeClr val="tx1"/>
                </a:solidFill>
              </a:rPr>
              <a:t>GARDIAN (GD) </a:t>
            </a:r>
            <a:r>
              <a:rPr lang="en-US" altLang="ko-KR" sz="1000" dirty="0" smtClean="0">
                <a:solidFill>
                  <a:schemeClr val="tx1"/>
                </a:solidFill>
              </a:rPr>
              <a:t>is hybrid IR film by combination of sputtering and </a:t>
            </a:r>
            <a:r>
              <a:rPr lang="en-US" altLang="ko-KR" sz="1000" dirty="0" err="1" smtClean="0">
                <a:solidFill>
                  <a:schemeClr val="tx1"/>
                </a:solidFill>
              </a:rPr>
              <a:t>nano</a:t>
            </a:r>
            <a:r>
              <a:rPr lang="en-US" altLang="ko-KR" sz="1000" dirty="0" smtClean="0">
                <a:solidFill>
                  <a:schemeClr val="tx1"/>
                </a:solidFill>
              </a:rPr>
              <a:t>-ceramic coating. </a:t>
            </a:r>
          </a:p>
          <a:p>
            <a:r>
              <a:rPr lang="en-US" altLang="ko-KR" sz="1000" dirty="0" smtClean="0">
                <a:solidFill>
                  <a:schemeClr val="tx1"/>
                </a:solidFill>
              </a:rPr>
              <a:t>It delivers the most effective and efficient solar rejection by heat-reflecting and heat-absorbing. </a:t>
            </a:r>
          </a:p>
        </p:txBody>
      </p:sp>
      <p:graphicFrame>
        <p:nvGraphicFramePr>
          <p:cNvPr id="60" name="표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119094"/>
              </p:ext>
            </p:extLst>
          </p:nvPr>
        </p:nvGraphicFramePr>
        <p:xfrm>
          <a:off x="539551" y="4149080"/>
          <a:ext cx="8136904" cy="640080"/>
        </p:xfrm>
        <a:graphic>
          <a:graphicData uri="http://schemas.openxmlformats.org/drawingml/2006/table">
            <a:tbl>
              <a:tblPr bandRow="1">
                <a:tableStyleId>{74C1A8A3-306A-4EB7-A6B1-4F7E0EB9C5D6}</a:tableStyleId>
              </a:tblPr>
              <a:tblGrid>
                <a:gridCol w="1080121"/>
                <a:gridCol w="705678"/>
                <a:gridCol w="806490"/>
                <a:gridCol w="648072"/>
                <a:gridCol w="648072"/>
                <a:gridCol w="720080"/>
                <a:gridCol w="635269"/>
                <a:gridCol w="732883"/>
                <a:gridCol w="593131"/>
                <a:gridCol w="663007"/>
                <a:gridCol w="904101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GD P-05</a:t>
                      </a: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IN. 10 / EX. 9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90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98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99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69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2mil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Black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5 years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5400" cmpd="sng">
                      <a:noFill/>
                    </a:lnT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1.52M X 30M</a:t>
                      </a:r>
                    </a:p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(60in X 100ft)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T w="254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GD P-15</a:t>
                      </a:r>
                      <a:endParaRPr kumimoji="0" lang="ko-KR" altLang="en-US" sz="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IN. 10 / EX. 10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90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98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99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65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2mil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Black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5 years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b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GD P-35</a:t>
                      </a:r>
                      <a:endParaRPr kumimoji="0" lang="ko-KR" altLang="en-US" sz="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IN.</a:t>
                      </a:r>
                      <a:r>
                        <a:rPr lang="en-US" altLang="ko-KR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 10 / EX. 7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90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98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99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61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2mil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Black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5 years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1" name="표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905696"/>
              </p:ext>
            </p:extLst>
          </p:nvPr>
        </p:nvGraphicFramePr>
        <p:xfrm>
          <a:off x="539551" y="4911080"/>
          <a:ext cx="8136904" cy="640080"/>
        </p:xfrm>
        <a:graphic>
          <a:graphicData uri="http://schemas.openxmlformats.org/drawingml/2006/table">
            <a:tbl>
              <a:tblPr bandRow="1">
                <a:tableStyleId>{74C1A8A3-306A-4EB7-A6B1-4F7E0EB9C5D6}</a:tableStyleId>
              </a:tblPr>
              <a:tblGrid>
                <a:gridCol w="1080121"/>
                <a:gridCol w="705678"/>
                <a:gridCol w="806490"/>
                <a:gridCol w="648072"/>
                <a:gridCol w="648072"/>
                <a:gridCol w="720080"/>
                <a:gridCol w="635269"/>
                <a:gridCol w="732883"/>
                <a:gridCol w="593131"/>
                <a:gridCol w="663007"/>
                <a:gridCol w="904101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GD L-05</a:t>
                      </a: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IN. 8 / EX. 9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99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57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2mil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Black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5 years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5400" cmpd="sng">
                      <a:noFill/>
                    </a:lnT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1.52M X 30M</a:t>
                      </a:r>
                    </a:p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(60in X 100ft)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T w="254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GD L-15</a:t>
                      </a:r>
                      <a:endParaRPr kumimoji="0" lang="ko-KR" altLang="en-US" sz="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IN. 6 / EX. 6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99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46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2mil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Black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5 years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b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GD L-35</a:t>
                      </a:r>
                      <a:endParaRPr kumimoji="0" lang="ko-KR" altLang="en-US" sz="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IN.</a:t>
                      </a:r>
                      <a:r>
                        <a:rPr lang="en-US" altLang="ko-KR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 6 / EX. 7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99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43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2mil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Black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5 years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b="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2" name="Group 90"/>
          <p:cNvGrpSpPr>
            <a:grpSpLocks/>
          </p:cNvGrpSpPr>
          <p:nvPr/>
        </p:nvGrpSpPr>
        <p:grpSpPr bwMode="auto">
          <a:xfrm>
            <a:off x="971600" y="1522970"/>
            <a:ext cx="588265" cy="533325"/>
            <a:chOff x="431" y="2387"/>
            <a:chExt cx="684" cy="684"/>
          </a:xfrm>
        </p:grpSpPr>
        <p:grpSp>
          <p:nvGrpSpPr>
            <p:cNvPr id="63" name="Group 91"/>
            <p:cNvGrpSpPr>
              <a:grpSpLocks/>
            </p:cNvGrpSpPr>
            <p:nvPr/>
          </p:nvGrpSpPr>
          <p:grpSpPr bwMode="auto">
            <a:xfrm>
              <a:off x="546" y="2502"/>
              <a:ext cx="461" cy="466"/>
              <a:chOff x="546" y="2502"/>
              <a:chExt cx="461" cy="466"/>
            </a:xfrm>
          </p:grpSpPr>
          <p:sp>
            <p:nvSpPr>
              <p:cNvPr id="65" name="Oval 182"/>
              <p:cNvSpPr>
                <a:spLocks noChangeArrowheads="1"/>
              </p:cNvSpPr>
              <p:nvPr/>
            </p:nvSpPr>
            <p:spPr bwMode="gray">
              <a:xfrm>
                <a:off x="546" y="2502"/>
                <a:ext cx="461" cy="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8A9AA"/>
                  </a:gs>
                </a:gsLst>
                <a:lin ang="5400000" scaled="1"/>
              </a:gradFill>
              <a:ln w="12700" algn="ctr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lIns="180000" tIns="0" rIns="0" bIns="0" anchor="ctr"/>
              <a:lstStyle/>
              <a:p>
                <a:pPr defTabSz="801688" eaLnBrk="0" latinLnBrk="0" hangingPunct="0"/>
                <a:endParaRPr kumimoji="0" lang="ko-KR" altLang="ko-KR" sz="4000" b="1" dirty="0">
                  <a:latin typeface="Arial Black" pitchFamily="34" charset="0"/>
                  <a:ea typeface="맑은 고딕" pitchFamily="50" charset="-127"/>
                </a:endParaRPr>
              </a:p>
            </p:txBody>
          </p:sp>
          <p:grpSp>
            <p:nvGrpSpPr>
              <p:cNvPr id="66" name="Group 93"/>
              <p:cNvGrpSpPr>
                <a:grpSpLocks/>
              </p:cNvGrpSpPr>
              <p:nvPr/>
            </p:nvGrpSpPr>
            <p:grpSpPr bwMode="auto">
              <a:xfrm>
                <a:off x="564" y="2517"/>
                <a:ext cx="418" cy="451"/>
                <a:chOff x="582" y="2015"/>
                <a:chExt cx="418" cy="451"/>
              </a:xfrm>
            </p:grpSpPr>
            <p:sp>
              <p:nvSpPr>
                <p:cNvPr id="67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582" y="2015"/>
                  <a:ext cx="418" cy="3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ko-KR" sz="1800" dirty="0"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70" name="Oval 12"/>
                <p:cNvSpPr>
                  <a:spLocks noChangeArrowheads="1"/>
                </p:cNvSpPr>
                <p:nvPr/>
              </p:nvSpPr>
              <p:spPr bwMode="auto">
                <a:xfrm flipV="1">
                  <a:off x="634" y="2244"/>
                  <a:ext cx="296" cy="22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9999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kumimoji="0" lang="ko-KR" altLang="ko-KR" sz="1800" dirty="0">
                    <a:solidFill>
                      <a:srgbClr val="1D520A"/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</p:grpSp>
        <p:pic>
          <p:nvPicPr>
            <p:cNvPr id="64" name="Picture 43" descr="C:\Documents and Settings\admin\바탕 화면\다이어그램\새 폴더\원그림자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2387"/>
              <a:ext cx="684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" name="TextBox 76"/>
          <p:cNvSpPr txBox="1">
            <a:spLocks noChangeArrowheads="1"/>
          </p:cNvSpPr>
          <p:nvPr/>
        </p:nvSpPr>
        <p:spPr bwMode="auto">
          <a:xfrm>
            <a:off x="1039738" y="1613412"/>
            <a:ext cx="4366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ko-KR" sz="16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-3</a:t>
            </a:r>
            <a:endParaRPr lang="en-US" altLang="ko-KR" sz="1600" b="1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58" name="Grafik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0" y="396708"/>
            <a:ext cx="1629714" cy="48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직사각형 36"/>
          <p:cNvSpPr/>
          <p:nvPr/>
        </p:nvSpPr>
        <p:spPr>
          <a:xfrm>
            <a:off x="0" y="260648"/>
            <a:ext cx="9144000" cy="79053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돋움"/>
              <a:cs typeface="+mn-cs"/>
            </a:endParaRPr>
          </a:p>
        </p:txBody>
      </p:sp>
      <p:sp>
        <p:nvSpPr>
          <p:cNvPr id="39" name="직사각형 42"/>
          <p:cNvSpPr>
            <a:spLocks noChangeArrowheads="1"/>
          </p:cNvSpPr>
          <p:nvPr/>
        </p:nvSpPr>
        <p:spPr bwMode="auto">
          <a:xfrm>
            <a:off x="1475656" y="765284"/>
            <a:ext cx="712879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A</a:t>
            </a:r>
            <a:r>
              <a:rPr lang="en-US" altLang="ko-KR" sz="800" dirty="0" smtClean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 researcher and 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manufacturer </a:t>
            </a:r>
            <a:r>
              <a:rPr lang="en-US" altLang="ko-KR" sz="800" dirty="0" smtClean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of producing energy efficient 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products </a:t>
            </a:r>
            <a:r>
              <a:rPr lang="en-US" altLang="ko-KR" sz="800" dirty="0" smtClean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 and providing with energy saving solution in variety of industries. </a:t>
            </a:r>
            <a:endParaRPr lang="en-US" altLang="ko-KR" sz="800" dirty="0">
              <a:solidFill>
                <a:schemeClr val="bg1">
                  <a:lumMod val="65000"/>
                </a:schemeClr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grpSp>
        <p:nvGrpSpPr>
          <p:cNvPr id="40" name="Group 43"/>
          <p:cNvGrpSpPr>
            <a:grpSpLocks/>
          </p:cNvGrpSpPr>
          <p:nvPr/>
        </p:nvGrpSpPr>
        <p:grpSpPr bwMode="auto">
          <a:xfrm>
            <a:off x="911973" y="1318658"/>
            <a:ext cx="4534080" cy="554560"/>
            <a:chOff x="748" y="-516"/>
            <a:chExt cx="2969" cy="429"/>
          </a:xfrm>
        </p:grpSpPr>
        <p:sp>
          <p:nvSpPr>
            <p:cNvPr id="41" name="모서리가 둥근 직사각형 27"/>
            <p:cNvSpPr>
              <a:spLocks noChangeArrowheads="1"/>
            </p:cNvSpPr>
            <p:nvPr/>
          </p:nvSpPr>
          <p:spPr bwMode="auto">
            <a:xfrm>
              <a:off x="775" y="-493"/>
              <a:ext cx="2942" cy="406"/>
            </a:xfrm>
            <a:prstGeom prst="roundRect">
              <a:avLst>
                <a:gd name="adj" fmla="val 50000"/>
              </a:avLst>
            </a:prstGeom>
            <a:solidFill>
              <a:srgbClr val="D1D1D1">
                <a:alpha val="50195"/>
              </a:srgb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42" name="Group 45"/>
            <p:cNvGrpSpPr>
              <a:grpSpLocks/>
            </p:cNvGrpSpPr>
            <p:nvPr/>
          </p:nvGrpSpPr>
          <p:grpSpPr bwMode="auto">
            <a:xfrm>
              <a:off x="748" y="-516"/>
              <a:ext cx="2936" cy="405"/>
              <a:chOff x="-2699" y="-405"/>
              <a:chExt cx="2936" cy="405"/>
            </a:xfrm>
          </p:grpSpPr>
          <p:sp>
            <p:nvSpPr>
              <p:cNvPr id="43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44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noFill/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45" name="TextBox 46"/>
          <p:cNvSpPr txBox="1">
            <a:spLocks noChangeArrowheads="1"/>
          </p:cNvSpPr>
          <p:nvPr/>
        </p:nvSpPr>
        <p:spPr bwMode="auto">
          <a:xfrm>
            <a:off x="1626353" y="1390096"/>
            <a:ext cx="3737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000" b="1" dirty="0">
                <a:cs typeface="Arial" charset="0"/>
              </a:rPr>
              <a:t>E&amp;B </a:t>
            </a:r>
            <a:r>
              <a:rPr lang="en-US" altLang="ko-KR" sz="2000" b="1" dirty="0" smtClean="0">
                <a:cs typeface="Arial" charset="0"/>
              </a:rPr>
              <a:t>Automotive Film</a:t>
            </a:r>
            <a:endParaRPr lang="en-US" altLang="ko-KR" sz="2000" b="1" dirty="0">
              <a:cs typeface="Arial" charset="0"/>
            </a:endParaRPr>
          </a:p>
        </p:txBody>
      </p:sp>
      <p:grpSp>
        <p:nvGrpSpPr>
          <p:cNvPr id="46" name="Group 90"/>
          <p:cNvGrpSpPr>
            <a:grpSpLocks/>
          </p:cNvGrpSpPr>
          <p:nvPr/>
        </p:nvGrpSpPr>
        <p:grpSpPr bwMode="auto">
          <a:xfrm>
            <a:off x="366866" y="1052736"/>
            <a:ext cx="1003560" cy="1003560"/>
            <a:chOff x="431" y="2387"/>
            <a:chExt cx="684" cy="684"/>
          </a:xfrm>
        </p:grpSpPr>
        <p:grpSp>
          <p:nvGrpSpPr>
            <p:cNvPr id="47" name="Group 91"/>
            <p:cNvGrpSpPr>
              <a:grpSpLocks/>
            </p:cNvGrpSpPr>
            <p:nvPr/>
          </p:nvGrpSpPr>
          <p:grpSpPr bwMode="auto">
            <a:xfrm>
              <a:off x="546" y="2502"/>
              <a:ext cx="461" cy="466"/>
              <a:chOff x="546" y="2502"/>
              <a:chExt cx="461" cy="466"/>
            </a:xfrm>
          </p:grpSpPr>
          <p:sp>
            <p:nvSpPr>
              <p:cNvPr id="49" name="Oval 182"/>
              <p:cNvSpPr>
                <a:spLocks noChangeArrowheads="1"/>
              </p:cNvSpPr>
              <p:nvPr/>
            </p:nvSpPr>
            <p:spPr bwMode="gray">
              <a:xfrm>
                <a:off x="546" y="2502"/>
                <a:ext cx="461" cy="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8A9AA"/>
                  </a:gs>
                </a:gsLst>
                <a:lin ang="5400000" scaled="1"/>
              </a:gradFill>
              <a:ln w="12700" algn="ctr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lIns="180000" tIns="0" rIns="0" bIns="0" anchor="ctr"/>
              <a:lstStyle/>
              <a:p>
                <a:pPr defTabSz="801688" eaLnBrk="0" latinLnBrk="0" hangingPunct="0"/>
                <a:endParaRPr kumimoji="0" lang="ko-KR" altLang="ko-KR" sz="4000" b="1" dirty="0">
                  <a:latin typeface="Arial Black" pitchFamily="34" charset="0"/>
                  <a:ea typeface="맑은 고딕" pitchFamily="50" charset="-127"/>
                </a:endParaRPr>
              </a:p>
            </p:txBody>
          </p:sp>
          <p:grpSp>
            <p:nvGrpSpPr>
              <p:cNvPr id="50" name="Group 93"/>
              <p:cNvGrpSpPr>
                <a:grpSpLocks/>
              </p:cNvGrpSpPr>
              <p:nvPr/>
            </p:nvGrpSpPr>
            <p:grpSpPr bwMode="auto">
              <a:xfrm>
                <a:off x="564" y="2517"/>
                <a:ext cx="418" cy="451"/>
                <a:chOff x="582" y="2015"/>
                <a:chExt cx="418" cy="451"/>
              </a:xfrm>
            </p:grpSpPr>
            <p:sp>
              <p:nvSpPr>
                <p:cNvPr id="51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582" y="2015"/>
                  <a:ext cx="418" cy="3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ko-KR" sz="1800" dirty="0"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52" name="Oval 12"/>
                <p:cNvSpPr>
                  <a:spLocks noChangeArrowheads="1"/>
                </p:cNvSpPr>
                <p:nvPr/>
              </p:nvSpPr>
              <p:spPr bwMode="auto">
                <a:xfrm flipV="1">
                  <a:off x="634" y="2244"/>
                  <a:ext cx="296" cy="22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9999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kumimoji="0" lang="ko-KR" altLang="ko-KR" sz="1800" dirty="0">
                    <a:solidFill>
                      <a:srgbClr val="1D520A"/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</p:grpSp>
        <p:pic>
          <p:nvPicPr>
            <p:cNvPr id="48" name="Picture 43" descr="C:\Documents and Settings\admin\바탕 화면\다이어그램\새 폴더\원그림자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2387"/>
              <a:ext cx="684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3" name="TextBox 76"/>
          <p:cNvSpPr txBox="1">
            <a:spLocks noChangeArrowheads="1"/>
          </p:cNvSpPr>
          <p:nvPr/>
        </p:nvSpPr>
        <p:spPr bwMode="auto">
          <a:xfrm>
            <a:off x="672422" y="1260049"/>
            <a:ext cx="46216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ko-KR" sz="32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4</a:t>
            </a:r>
            <a:endParaRPr lang="en-US" altLang="ko-KR" sz="3200" b="1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graphicFrame>
        <p:nvGraphicFramePr>
          <p:cNvPr id="60" name="표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879444"/>
              </p:ext>
            </p:extLst>
          </p:nvPr>
        </p:nvGraphicFramePr>
        <p:xfrm>
          <a:off x="539552" y="3645024"/>
          <a:ext cx="8136904" cy="432048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080120"/>
                <a:gridCol w="705678"/>
                <a:gridCol w="806490"/>
                <a:gridCol w="648072"/>
                <a:gridCol w="648072"/>
                <a:gridCol w="720080"/>
                <a:gridCol w="648072"/>
                <a:gridCol w="720080"/>
                <a:gridCol w="593132"/>
                <a:gridCol w="663007"/>
                <a:gridCol w="904101"/>
              </a:tblGrid>
              <a:tr h="2160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Product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Visible Light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IR </a:t>
                      </a:r>
                      <a:r>
                        <a:rPr lang="en-US" sz="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Reject (%)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UV Block</a:t>
                      </a:r>
                    </a:p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(%)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TSER</a:t>
                      </a:r>
                      <a:endParaRPr kumimoji="0" lang="ko-KR" altLang="en-US" sz="800" b="1" dirty="0" smtClean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Thickness</a:t>
                      </a:r>
                      <a:endParaRPr kumimoji="0" lang="ko-KR" altLang="en-US" sz="800" b="1" dirty="0" smtClean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Color</a:t>
                      </a:r>
                      <a:endParaRPr kumimoji="0" lang="ko-KR" altLang="en-US" sz="800" b="1" dirty="0" smtClean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Warranty</a:t>
                      </a:r>
                      <a:endParaRPr kumimoji="0" lang="ko-KR" altLang="en-US" sz="800" b="1" dirty="0" smtClean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Size</a:t>
                      </a:r>
                      <a:endParaRPr kumimoji="0" lang="ko-KR" altLang="en-US" sz="800" b="1" dirty="0" smtClean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Transmit.</a:t>
                      </a:r>
                      <a:r>
                        <a:rPr lang="en-US" sz="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 (%)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Reflect. (%)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~ 950nm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~1400nm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1" name="그룹 60"/>
          <p:cNvGrpSpPr/>
          <p:nvPr/>
        </p:nvGrpSpPr>
        <p:grpSpPr>
          <a:xfrm>
            <a:off x="971600" y="2636912"/>
            <a:ext cx="2330501" cy="392366"/>
            <a:chOff x="-389539" y="5454128"/>
            <a:chExt cx="2605979" cy="566512"/>
          </a:xfrm>
        </p:grpSpPr>
        <p:sp>
          <p:nvSpPr>
            <p:cNvPr id="62" name="모서리가 둥근 직사각형 61"/>
            <p:cNvSpPr>
              <a:spLocks noChangeArrowheads="1"/>
            </p:cNvSpPr>
            <p:nvPr/>
          </p:nvSpPr>
          <p:spPr bwMode="auto">
            <a:xfrm>
              <a:off x="-362251" y="5495812"/>
              <a:ext cx="2578691" cy="524828"/>
            </a:xfrm>
            <a:prstGeom prst="roundRect">
              <a:avLst>
                <a:gd name="adj" fmla="val 50000"/>
              </a:avLst>
            </a:prstGeom>
            <a:solidFill>
              <a:srgbClr val="00B0F0">
                <a:alpha val="50195"/>
              </a:srgb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63" name="Group 45"/>
            <p:cNvGrpSpPr>
              <a:grpSpLocks/>
            </p:cNvGrpSpPr>
            <p:nvPr/>
          </p:nvGrpSpPr>
          <p:grpSpPr bwMode="auto">
            <a:xfrm>
              <a:off x="-389539" y="5454128"/>
              <a:ext cx="2573432" cy="523536"/>
              <a:chOff x="-2699" y="-405"/>
              <a:chExt cx="2936" cy="405"/>
            </a:xfrm>
          </p:grpSpPr>
          <p:sp>
            <p:nvSpPr>
              <p:cNvPr id="64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65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noFill/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66" name="TextBox 46"/>
          <p:cNvSpPr txBox="1">
            <a:spLocks noChangeArrowheads="1"/>
          </p:cNvSpPr>
          <p:nvPr/>
        </p:nvSpPr>
        <p:spPr bwMode="auto">
          <a:xfrm>
            <a:off x="1079176" y="2683519"/>
            <a:ext cx="23406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KRYSTAL SERIES</a:t>
            </a:r>
            <a:endParaRPr lang="en-US" altLang="ko-KR" sz="1200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67" name="대각선 방향의 모서리가 둥근 사각형 66"/>
          <p:cNvSpPr/>
          <p:nvPr/>
        </p:nvSpPr>
        <p:spPr>
          <a:xfrm>
            <a:off x="1072585" y="3036527"/>
            <a:ext cx="7531863" cy="492417"/>
          </a:xfrm>
          <a:prstGeom prst="round2DiagRect">
            <a:avLst>
              <a:gd name="adj1" fmla="val 11409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r>
              <a:rPr lang="en-US" altLang="ko-KR" sz="1000" b="1" dirty="0" smtClean="0">
                <a:solidFill>
                  <a:schemeClr val="tx1"/>
                </a:solidFill>
              </a:rPr>
              <a:t>KRYSTAL (KR)  </a:t>
            </a:r>
            <a:r>
              <a:rPr lang="en-US" altLang="ko-KR" sz="1000" dirty="0" smtClean="0">
                <a:solidFill>
                  <a:schemeClr val="tx1"/>
                </a:solidFill>
              </a:rPr>
              <a:t>is non-reflective </a:t>
            </a:r>
            <a:r>
              <a:rPr lang="en-US" altLang="ko-KR" sz="1000" dirty="0" err="1" smtClean="0">
                <a:solidFill>
                  <a:schemeClr val="tx1"/>
                </a:solidFill>
              </a:rPr>
              <a:t>nano</a:t>
            </a:r>
            <a:r>
              <a:rPr lang="en-US" altLang="ko-KR" sz="1000" dirty="0" smtClean="0">
                <a:solidFill>
                  <a:schemeClr val="tx1"/>
                </a:solidFill>
              </a:rPr>
              <a:t>-ceramic IR film for </a:t>
            </a:r>
            <a:r>
              <a:rPr lang="en-US" altLang="ko-KR" sz="1000" b="1" dirty="0" smtClean="0">
                <a:solidFill>
                  <a:schemeClr val="tx1"/>
                </a:solidFill>
              </a:rPr>
              <a:t>windshield</a:t>
            </a:r>
            <a:r>
              <a:rPr lang="en-US" altLang="ko-KR" sz="1000" dirty="0" smtClean="0">
                <a:solidFill>
                  <a:schemeClr val="tx1"/>
                </a:solidFill>
              </a:rPr>
              <a:t>, which developed from state-of-art </a:t>
            </a:r>
            <a:r>
              <a:rPr lang="en-US" altLang="ko-KR" sz="1000" dirty="0" err="1" smtClean="0">
                <a:solidFill>
                  <a:schemeClr val="tx1"/>
                </a:solidFill>
              </a:rPr>
              <a:t>nano</a:t>
            </a:r>
            <a:r>
              <a:rPr lang="en-US" altLang="ko-KR" sz="1000" dirty="0" smtClean="0">
                <a:solidFill>
                  <a:schemeClr val="tx1"/>
                </a:solidFill>
              </a:rPr>
              <a:t> technology. </a:t>
            </a:r>
          </a:p>
          <a:p>
            <a:r>
              <a:rPr lang="en-US" altLang="ko-KR" sz="1000" dirty="0" smtClean="0">
                <a:solidFill>
                  <a:schemeClr val="tx1"/>
                </a:solidFill>
              </a:rPr>
              <a:t>KRYTSTAL delivers the highest standard of clarity, durability and solar-rejection performance. </a:t>
            </a:r>
          </a:p>
        </p:txBody>
      </p:sp>
      <p:graphicFrame>
        <p:nvGraphicFramePr>
          <p:cNvPr id="68" name="표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341311"/>
              </p:ext>
            </p:extLst>
          </p:nvPr>
        </p:nvGraphicFramePr>
        <p:xfrm>
          <a:off x="539551" y="4149080"/>
          <a:ext cx="8136904" cy="853440"/>
        </p:xfrm>
        <a:graphic>
          <a:graphicData uri="http://schemas.openxmlformats.org/drawingml/2006/table">
            <a:tbl>
              <a:tblPr bandRow="1">
                <a:tableStyleId>{74C1A8A3-306A-4EB7-A6B1-4F7E0EB9C5D6}</a:tableStyleId>
              </a:tblPr>
              <a:tblGrid>
                <a:gridCol w="1080121"/>
                <a:gridCol w="705678"/>
                <a:gridCol w="806490"/>
                <a:gridCol w="648072"/>
                <a:gridCol w="648072"/>
                <a:gridCol w="720080"/>
                <a:gridCol w="635269"/>
                <a:gridCol w="732883"/>
                <a:gridCol w="593131"/>
                <a:gridCol w="663007"/>
                <a:gridCol w="904101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KR 70</a:t>
                      </a: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90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92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99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44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1.5mil / 3mil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Blue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7 years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5400" cmpd="sng">
                      <a:noFill/>
                    </a:lnT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1.52M X 30M</a:t>
                      </a:r>
                    </a:p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(60in X 100ft)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T w="254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KR 70-GN</a:t>
                      </a:r>
                      <a:endParaRPr kumimoji="0" lang="ko-KR" altLang="en-US" sz="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90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92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99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43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1.5mil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Green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7 years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b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KR 75</a:t>
                      </a:r>
                      <a:endParaRPr kumimoji="0" lang="ko-KR" altLang="en-US" sz="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75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78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90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99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42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1.5mil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Blue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7 years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KR 80</a:t>
                      </a:r>
                      <a:endParaRPr kumimoji="0" lang="ko-KR" altLang="en-US" sz="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80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99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33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1.5mil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Blue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7 years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9" name="표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737911"/>
              </p:ext>
            </p:extLst>
          </p:nvPr>
        </p:nvGraphicFramePr>
        <p:xfrm>
          <a:off x="539551" y="5115560"/>
          <a:ext cx="8136904" cy="640080"/>
        </p:xfrm>
        <a:graphic>
          <a:graphicData uri="http://schemas.openxmlformats.org/drawingml/2006/table">
            <a:tbl>
              <a:tblPr bandRow="1">
                <a:tableStyleId>{74C1A8A3-306A-4EB7-A6B1-4F7E0EB9C5D6}</a:tableStyleId>
              </a:tblPr>
              <a:tblGrid>
                <a:gridCol w="1080121"/>
                <a:gridCol w="705678"/>
                <a:gridCol w="806490"/>
                <a:gridCol w="648072"/>
                <a:gridCol w="648072"/>
                <a:gridCol w="720080"/>
                <a:gridCol w="635269"/>
                <a:gridCol w="732883"/>
                <a:gridCol w="593131"/>
                <a:gridCol w="663007"/>
                <a:gridCol w="904101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KR 70C</a:t>
                      </a: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90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98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99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45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1.5mil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Blue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7 years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5400" cmpd="sng">
                      <a:noFill/>
                    </a:lnT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1.52M X 30M</a:t>
                      </a:r>
                    </a:p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(60in X 100ft)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T w="254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KR 75C</a:t>
                      </a:r>
                      <a:endParaRPr kumimoji="0" lang="ko-KR" altLang="en-US" sz="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75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90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99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40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1.5mil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Blue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7 years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b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KR M-90</a:t>
                      </a:r>
                      <a:endParaRPr kumimoji="0" lang="ko-KR" altLang="en-US" sz="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88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80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99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30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2mil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Clear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7 years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0" name="대각선 방향의 모서리가 둥근 사각형 69"/>
          <p:cNvSpPr/>
          <p:nvPr/>
        </p:nvSpPr>
        <p:spPr>
          <a:xfrm>
            <a:off x="562002" y="5805264"/>
            <a:ext cx="7531863" cy="492417"/>
          </a:xfrm>
          <a:prstGeom prst="round2DiagRect">
            <a:avLst>
              <a:gd name="adj1" fmla="val 11409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r>
              <a:rPr lang="en-US" altLang="ko-KR" sz="800" dirty="0" smtClean="0">
                <a:solidFill>
                  <a:schemeClr val="tx1"/>
                </a:solidFill>
              </a:rPr>
              <a:t>**  </a:t>
            </a:r>
            <a:r>
              <a:rPr lang="en-US" altLang="ko-KR" sz="800" b="1" dirty="0" smtClean="0">
                <a:solidFill>
                  <a:schemeClr val="tx1"/>
                </a:solidFill>
              </a:rPr>
              <a:t>KR 70C and KR 75C </a:t>
            </a:r>
            <a:r>
              <a:rPr lang="en-US" altLang="ko-KR" sz="800" dirty="0" smtClean="0">
                <a:solidFill>
                  <a:schemeClr val="tx1"/>
                </a:solidFill>
              </a:rPr>
              <a:t>are specially developed as it is </a:t>
            </a:r>
            <a:r>
              <a:rPr lang="en-US" altLang="ko-KR" sz="800" dirty="0" smtClean="0">
                <a:solidFill>
                  <a:srgbClr val="C00000"/>
                </a:solidFill>
              </a:rPr>
              <a:t>free from milky </a:t>
            </a:r>
            <a:r>
              <a:rPr lang="en-US" altLang="ko-KR" sz="800" dirty="0" smtClean="0">
                <a:solidFill>
                  <a:schemeClr val="tx1"/>
                </a:solidFill>
              </a:rPr>
              <a:t>(also known as blue-foggy) appearance.</a:t>
            </a:r>
          </a:p>
          <a:p>
            <a:r>
              <a:rPr lang="en-US" altLang="ko-KR" sz="800" dirty="0" smtClean="0">
                <a:solidFill>
                  <a:schemeClr val="tx1"/>
                </a:solidFill>
              </a:rPr>
              <a:t>**  </a:t>
            </a:r>
            <a:r>
              <a:rPr lang="en-US" altLang="ko-KR" sz="800" b="1" dirty="0" smtClean="0">
                <a:solidFill>
                  <a:schemeClr val="tx1"/>
                </a:solidFill>
              </a:rPr>
              <a:t>KR M-90 </a:t>
            </a:r>
            <a:r>
              <a:rPr lang="en-US" altLang="ko-KR" sz="800" dirty="0" smtClean="0">
                <a:solidFill>
                  <a:schemeClr val="tx1"/>
                </a:solidFill>
              </a:rPr>
              <a:t>is super </a:t>
            </a:r>
            <a:r>
              <a:rPr lang="en-US" altLang="ko-KR" sz="800" dirty="0" err="1" smtClean="0">
                <a:solidFill>
                  <a:schemeClr val="tx1"/>
                </a:solidFill>
              </a:rPr>
              <a:t>nano</a:t>
            </a:r>
            <a:r>
              <a:rPr lang="en-US" altLang="ko-KR" sz="800" dirty="0" smtClean="0">
                <a:solidFill>
                  <a:schemeClr val="tx1"/>
                </a:solidFill>
              </a:rPr>
              <a:t>-ceramic IR film with extreme solar-rejection performance. </a:t>
            </a:r>
          </a:p>
        </p:txBody>
      </p:sp>
      <p:grpSp>
        <p:nvGrpSpPr>
          <p:cNvPr id="71" name="그룹 70"/>
          <p:cNvGrpSpPr/>
          <p:nvPr/>
        </p:nvGrpSpPr>
        <p:grpSpPr>
          <a:xfrm>
            <a:off x="882860" y="2060848"/>
            <a:ext cx="2793983" cy="489127"/>
            <a:chOff x="-389539" y="5454128"/>
            <a:chExt cx="2605979" cy="566512"/>
          </a:xfrm>
        </p:grpSpPr>
        <p:sp>
          <p:nvSpPr>
            <p:cNvPr id="72" name="모서리가 둥근 직사각형 27"/>
            <p:cNvSpPr>
              <a:spLocks noChangeArrowheads="1"/>
            </p:cNvSpPr>
            <p:nvPr/>
          </p:nvSpPr>
          <p:spPr bwMode="auto">
            <a:xfrm>
              <a:off x="-362251" y="5495812"/>
              <a:ext cx="2578691" cy="5248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  <a:alpha val="50195"/>
              </a:scheme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73" name="Group 45"/>
            <p:cNvGrpSpPr>
              <a:grpSpLocks/>
            </p:cNvGrpSpPr>
            <p:nvPr/>
          </p:nvGrpSpPr>
          <p:grpSpPr bwMode="auto">
            <a:xfrm>
              <a:off x="-389539" y="5454128"/>
              <a:ext cx="2573432" cy="523536"/>
              <a:chOff x="-2699" y="-405"/>
              <a:chExt cx="2936" cy="405"/>
            </a:xfrm>
          </p:grpSpPr>
          <p:sp>
            <p:nvSpPr>
              <p:cNvPr id="74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75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1097453" y="2124567"/>
            <a:ext cx="23224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Premium Grade</a:t>
            </a:r>
          </a:p>
        </p:txBody>
      </p:sp>
      <p:grpSp>
        <p:nvGrpSpPr>
          <p:cNvPr id="77" name="Group 90"/>
          <p:cNvGrpSpPr>
            <a:grpSpLocks/>
          </p:cNvGrpSpPr>
          <p:nvPr/>
        </p:nvGrpSpPr>
        <p:grpSpPr bwMode="auto">
          <a:xfrm>
            <a:off x="971600" y="1522970"/>
            <a:ext cx="588265" cy="533325"/>
            <a:chOff x="431" y="2387"/>
            <a:chExt cx="684" cy="684"/>
          </a:xfrm>
        </p:grpSpPr>
        <p:grpSp>
          <p:nvGrpSpPr>
            <p:cNvPr id="78" name="Group 91"/>
            <p:cNvGrpSpPr>
              <a:grpSpLocks/>
            </p:cNvGrpSpPr>
            <p:nvPr/>
          </p:nvGrpSpPr>
          <p:grpSpPr bwMode="auto">
            <a:xfrm>
              <a:off x="546" y="2502"/>
              <a:ext cx="461" cy="466"/>
              <a:chOff x="546" y="2502"/>
              <a:chExt cx="461" cy="466"/>
            </a:xfrm>
          </p:grpSpPr>
          <p:sp>
            <p:nvSpPr>
              <p:cNvPr id="80" name="Oval 182"/>
              <p:cNvSpPr>
                <a:spLocks noChangeArrowheads="1"/>
              </p:cNvSpPr>
              <p:nvPr/>
            </p:nvSpPr>
            <p:spPr bwMode="gray">
              <a:xfrm>
                <a:off x="546" y="2502"/>
                <a:ext cx="461" cy="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8A9AA"/>
                  </a:gs>
                </a:gsLst>
                <a:lin ang="5400000" scaled="1"/>
              </a:gradFill>
              <a:ln w="12700" algn="ctr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lIns="180000" tIns="0" rIns="0" bIns="0" anchor="ctr"/>
              <a:lstStyle/>
              <a:p>
                <a:pPr defTabSz="801688" eaLnBrk="0" latinLnBrk="0" hangingPunct="0"/>
                <a:endParaRPr kumimoji="0" lang="ko-KR" altLang="ko-KR" sz="4000" b="1" dirty="0">
                  <a:latin typeface="Arial Black" pitchFamily="34" charset="0"/>
                  <a:ea typeface="맑은 고딕" pitchFamily="50" charset="-127"/>
                </a:endParaRPr>
              </a:p>
            </p:txBody>
          </p:sp>
          <p:grpSp>
            <p:nvGrpSpPr>
              <p:cNvPr id="81" name="Group 93"/>
              <p:cNvGrpSpPr>
                <a:grpSpLocks/>
              </p:cNvGrpSpPr>
              <p:nvPr/>
            </p:nvGrpSpPr>
            <p:grpSpPr bwMode="auto">
              <a:xfrm>
                <a:off x="564" y="2517"/>
                <a:ext cx="418" cy="451"/>
                <a:chOff x="582" y="2015"/>
                <a:chExt cx="418" cy="451"/>
              </a:xfrm>
            </p:grpSpPr>
            <p:sp>
              <p:nvSpPr>
                <p:cNvPr id="82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582" y="2015"/>
                  <a:ext cx="418" cy="3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ko-KR" sz="1800" dirty="0"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83" name="Oval 12"/>
                <p:cNvSpPr>
                  <a:spLocks noChangeArrowheads="1"/>
                </p:cNvSpPr>
                <p:nvPr/>
              </p:nvSpPr>
              <p:spPr bwMode="auto">
                <a:xfrm flipV="1">
                  <a:off x="634" y="2244"/>
                  <a:ext cx="296" cy="22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9999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kumimoji="0" lang="ko-KR" altLang="ko-KR" sz="1800" dirty="0">
                    <a:solidFill>
                      <a:srgbClr val="1D520A"/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</p:grpSp>
        <p:pic>
          <p:nvPicPr>
            <p:cNvPr id="79" name="Picture 43" descr="C:\Documents and Settings\admin\바탕 화면\다이어그램\새 폴더\원그림자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2387"/>
              <a:ext cx="684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4" name="TextBox 76"/>
          <p:cNvSpPr txBox="1">
            <a:spLocks noChangeArrowheads="1"/>
          </p:cNvSpPr>
          <p:nvPr/>
        </p:nvSpPr>
        <p:spPr bwMode="auto">
          <a:xfrm>
            <a:off x="1039738" y="1613412"/>
            <a:ext cx="4366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ko-KR" sz="16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-4</a:t>
            </a:r>
            <a:endParaRPr lang="en-US" altLang="ko-KR" sz="1600" b="1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54" name="Grafik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0" y="396708"/>
            <a:ext cx="1629714" cy="48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9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직사각형 37"/>
          <p:cNvSpPr/>
          <p:nvPr/>
        </p:nvSpPr>
        <p:spPr>
          <a:xfrm>
            <a:off x="0" y="260648"/>
            <a:ext cx="9144000" cy="79053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돋움"/>
              <a:cs typeface="+mn-cs"/>
            </a:endParaRPr>
          </a:p>
        </p:txBody>
      </p:sp>
      <p:sp>
        <p:nvSpPr>
          <p:cNvPr id="40" name="직사각형 42"/>
          <p:cNvSpPr>
            <a:spLocks noChangeArrowheads="1"/>
          </p:cNvSpPr>
          <p:nvPr/>
        </p:nvSpPr>
        <p:spPr bwMode="auto">
          <a:xfrm>
            <a:off x="1475656" y="765284"/>
            <a:ext cx="712879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A</a:t>
            </a:r>
            <a:r>
              <a:rPr lang="en-US" altLang="ko-KR" sz="800" dirty="0" smtClean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 researcher and 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manufacturer </a:t>
            </a:r>
            <a:r>
              <a:rPr lang="en-US" altLang="ko-KR" sz="800" dirty="0" smtClean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of producing energy efficient 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products </a:t>
            </a:r>
            <a:r>
              <a:rPr lang="en-US" altLang="ko-KR" sz="800" dirty="0" smtClean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 and providing with energy saving solution in variety of industries. </a:t>
            </a:r>
            <a:endParaRPr lang="en-US" altLang="ko-KR" sz="800" dirty="0">
              <a:solidFill>
                <a:schemeClr val="bg1">
                  <a:lumMod val="65000"/>
                </a:schemeClr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grpSp>
        <p:nvGrpSpPr>
          <p:cNvPr id="41" name="Group 43"/>
          <p:cNvGrpSpPr>
            <a:grpSpLocks/>
          </p:cNvGrpSpPr>
          <p:nvPr/>
        </p:nvGrpSpPr>
        <p:grpSpPr bwMode="auto">
          <a:xfrm>
            <a:off x="911973" y="1318658"/>
            <a:ext cx="4534080" cy="554560"/>
            <a:chOff x="748" y="-516"/>
            <a:chExt cx="2969" cy="429"/>
          </a:xfrm>
        </p:grpSpPr>
        <p:sp>
          <p:nvSpPr>
            <p:cNvPr id="42" name="모서리가 둥근 직사각형 27"/>
            <p:cNvSpPr>
              <a:spLocks noChangeArrowheads="1"/>
            </p:cNvSpPr>
            <p:nvPr/>
          </p:nvSpPr>
          <p:spPr bwMode="auto">
            <a:xfrm>
              <a:off x="775" y="-493"/>
              <a:ext cx="2942" cy="406"/>
            </a:xfrm>
            <a:prstGeom prst="roundRect">
              <a:avLst>
                <a:gd name="adj" fmla="val 50000"/>
              </a:avLst>
            </a:prstGeom>
            <a:solidFill>
              <a:srgbClr val="D1D1D1">
                <a:alpha val="50195"/>
              </a:srgb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43" name="Group 45"/>
            <p:cNvGrpSpPr>
              <a:grpSpLocks/>
            </p:cNvGrpSpPr>
            <p:nvPr/>
          </p:nvGrpSpPr>
          <p:grpSpPr bwMode="auto">
            <a:xfrm>
              <a:off x="748" y="-516"/>
              <a:ext cx="2936" cy="405"/>
              <a:chOff x="-2699" y="-405"/>
              <a:chExt cx="2936" cy="405"/>
            </a:xfrm>
          </p:grpSpPr>
          <p:sp>
            <p:nvSpPr>
              <p:cNvPr id="44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45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noFill/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46" name="TextBox 46"/>
          <p:cNvSpPr txBox="1">
            <a:spLocks noChangeArrowheads="1"/>
          </p:cNvSpPr>
          <p:nvPr/>
        </p:nvSpPr>
        <p:spPr bwMode="auto">
          <a:xfrm>
            <a:off x="1626353" y="1390096"/>
            <a:ext cx="3737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000" b="1" dirty="0">
                <a:cs typeface="Arial" charset="0"/>
              </a:rPr>
              <a:t>E&amp;B </a:t>
            </a:r>
            <a:r>
              <a:rPr lang="en-US" altLang="ko-KR" sz="2000" b="1" dirty="0" smtClean="0">
                <a:cs typeface="Arial" charset="0"/>
              </a:rPr>
              <a:t>Automotive Film</a:t>
            </a:r>
            <a:endParaRPr lang="en-US" altLang="ko-KR" sz="2000" b="1" dirty="0">
              <a:cs typeface="Arial" charset="0"/>
            </a:endParaRPr>
          </a:p>
        </p:txBody>
      </p:sp>
      <p:grpSp>
        <p:nvGrpSpPr>
          <p:cNvPr id="47" name="Group 90"/>
          <p:cNvGrpSpPr>
            <a:grpSpLocks/>
          </p:cNvGrpSpPr>
          <p:nvPr/>
        </p:nvGrpSpPr>
        <p:grpSpPr bwMode="auto">
          <a:xfrm>
            <a:off x="366866" y="1052736"/>
            <a:ext cx="1003560" cy="1003560"/>
            <a:chOff x="431" y="2387"/>
            <a:chExt cx="684" cy="684"/>
          </a:xfrm>
        </p:grpSpPr>
        <p:grpSp>
          <p:nvGrpSpPr>
            <p:cNvPr id="48" name="Group 91"/>
            <p:cNvGrpSpPr>
              <a:grpSpLocks/>
            </p:cNvGrpSpPr>
            <p:nvPr/>
          </p:nvGrpSpPr>
          <p:grpSpPr bwMode="auto">
            <a:xfrm>
              <a:off x="546" y="2502"/>
              <a:ext cx="461" cy="466"/>
              <a:chOff x="546" y="2502"/>
              <a:chExt cx="461" cy="466"/>
            </a:xfrm>
          </p:grpSpPr>
          <p:sp>
            <p:nvSpPr>
              <p:cNvPr id="50" name="Oval 182"/>
              <p:cNvSpPr>
                <a:spLocks noChangeArrowheads="1"/>
              </p:cNvSpPr>
              <p:nvPr/>
            </p:nvSpPr>
            <p:spPr bwMode="gray">
              <a:xfrm>
                <a:off x="546" y="2502"/>
                <a:ext cx="461" cy="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8A9AA"/>
                  </a:gs>
                </a:gsLst>
                <a:lin ang="5400000" scaled="1"/>
              </a:gradFill>
              <a:ln w="12700" algn="ctr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lIns="180000" tIns="0" rIns="0" bIns="0" anchor="ctr"/>
              <a:lstStyle/>
              <a:p>
                <a:pPr defTabSz="801688" eaLnBrk="0" latinLnBrk="0" hangingPunct="0"/>
                <a:endParaRPr kumimoji="0" lang="ko-KR" altLang="ko-KR" sz="4000" b="1" dirty="0">
                  <a:latin typeface="Arial Black" pitchFamily="34" charset="0"/>
                  <a:ea typeface="맑은 고딕" pitchFamily="50" charset="-127"/>
                </a:endParaRPr>
              </a:p>
            </p:txBody>
          </p:sp>
          <p:grpSp>
            <p:nvGrpSpPr>
              <p:cNvPr id="51" name="Group 93"/>
              <p:cNvGrpSpPr>
                <a:grpSpLocks/>
              </p:cNvGrpSpPr>
              <p:nvPr/>
            </p:nvGrpSpPr>
            <p:grpSpPr bwMode="auto">
              <a:xfrm>
                <a:off x="564" y="2517"/>
                <a:ext cx="418" cy="451"/>
                <a:chOff x="582" y="2015"/>
                <a:chExt cx="418" cy="451"/>
              </a:xfrm>
            </p:grpSpPr>
            <p:sp>
              <p:nvSpPr>
                <p:cNvPr id="52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582" y="2015"/>
                  <a:ext cx="418" cy="3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ko-KR" sz="1800" dirty="0"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53" name="Oval 12"/>
                <p:cNvSpPr>
                  <a:spLocks noChangeArrowheads="1"/>
                </p:cNvSpPr>
                <p:nvPr/>
              </p:nvSpPr>
              <p:spPr bwMode="auto">
                <a:xfrm flipV="1">
                  <a:off x="634" y="2244"/>
                  <a:ext cx="296" cy="22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9999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kumimoji="0" lang="ko-KR" altLang="ko-KR" sz="1800" dirty="0">
                    <a:solidFill>
                      <a:srgbClr val="1D520A"/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</p:grpSp>
        <p:pic>
          <p:nvPicPr>
            <p:cNvPr id="49" name="Picture 43" descr="C:\Documents and Settings\admin\바탕 화면\다이어그램\새 폴더\원그림자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2387"/>
              <a:ext cx="684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" name="TextBox 76"/>
          <p:cNvSpPr txBox="1">
            <a:spLocks noChangeArrowheads="1"/>
          </p:cNvSpPr>
          <p:nvPr/>
        </p:nvSpPr>
        <p:spPr bwMode="auto">
          <a:xfrm>
            <a:off x="672422" y="1260049"/>
            <a:ext cx="46216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ko-KR" sz="32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4</a:t>
            </a:r>
            <a:endParaRPr lang="en-US" altLang="ko-KR" sz="3200" b="1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55" name="그룹 54"/>
          <p:cNvGrpSpPr/>
          <p:nvPr/>
        </p:nvGrpSpPr>
        <p:grpSpPr>
          <a:xfrm>
            <a:off x="882860" y="2060848"/>
            <a:ext cx="2793983" cy="489127"/>
            <a:chOff x="-389539" y="5454128"/>
            <a:chExt cx="2605979" cy="566512"/>
          </a:xfrm>
        </p:grpSpPr>
        <p:sp>
          <p:nvSpPr>
            <p:cNvPr id="56" name="모서리가 둥근 직사각형 27"/>
            <p:cNvSpPr>
              <a:spLocks noChangeArrowheads="1"/>
            </p:cNvSpPr>
            <p:nvPr/>
          </p:nvSpPr>
          <p:spPr bwMode="auto">
            <a:xfrm>
              <a:off x="-362251" y="5495812"/>
              <a:ext cx="2578691" cy="5248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  <a:alpha val="50195"/>
              </a:scheme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57" name="Group 45"/>
            <p:cNvGrpSpPr>
              <a:grpSpLocks/>
            </p:cNvGrpSpPr>
            <p:nvPr/>
          </p:nvGrpSpPr>
          <p:grpSpPr bwMode="auto">
            <a:xfrm>
              <a:off x="-389539" y="5454128"/>
              <a:ext cx="2573432" cy="523536"/>
              <a:chOff x="-2699" y="-405"/>
              <a:chExt cx="2936" cy="405"/>
            </a:xfrm>
          </p:grpSpPr>
          <p:sp>
            <p:nvSpPr>
              <p:cNvPr id="58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59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1097453" y="2124567"/>
            <a:ext cx="23224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+mn-ea"/>
              </a:rPr>
              <a:t>Economy Grade</a:t>
            </a:r>
            <a:endParaRPr lang="en-US" altLang="ko-KR" sz="16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62" name="그룹 61"/>
          <p:cNvGrpSpPr/>
          <p:nvPr/>
        </p:nvGrpSpPr>
        <p:grpSpPr>
          <a:xfrm>
            <a:off x="971600" y="2636912"/>
            <a:ext cx="2523370" cy="392366"/>
            <a:chOff x="-389539" y="5454128"/>
            <a:chExt cx="2605979" cy="566512"/>
          </a:xfrm>
        </p:grpSpPr>
        <p:sp>
          <p:nvSpPr>
            <p:cNvPr id="63" name="모서리가 둥근 직사각형 62"/>
            <p:cNvSpPr>
              <a:spLocks noChangeArrowheads="1"/>
            </p:cNvSpPr>
            <p:nvPr/>
          </p:nvSpPr>
          <p:spPr bwMode="auto">
            <a:xfrm>
              <a:off x="-362251" y="5495812"/>
              <a:ext cx="2578691" cy="524828"/>
            </a:xfrm>
            <a:prstGeom prst="roundRect">
              <a:avLst>
                <a:gd name="adj" fmla="val 50000"/>
              </a:avLst>
            </a:prstGeom>
            <a:solidFill>
              <a:srgbClr val="00B0F0">
                <a:alpha val="50195"/>
              </a:srgb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64" name="Group 45"/>
            <p:cNvGrpSpPr>
              <a:grpSpLocks/>
            </p:cNvGrpSpPr>
            <p:nvPr/>
          </p:nvGrpSpPr>
          <p:grpSpPr bwMode="auto">
            <a:xfrm>
              <a:off x="-389539" y="5454128"/>
              <a:ext cx="2573432" cy="523536"/>
              <a:chOff x="-2699" y="-405"/>
              <a:chExt cx="2936" cy="405"/>
            </a:xfrm>
          </p:grpSpPr>
          <p:sp>
            <p:nvSpPr>
              <p:cNvPr id="65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66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noFill/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67" name="TextBox 46"/>
          <p:cNvSpPr txBox="1">
            <a:spLocks noChangeArrowheads="1"/>
          </p:cNvSpPr>
          <p:nvPr/>
        </p:nvSpPr>
        <p:spPr bwMode="auto">
          <a:xfrm>
            <a:off x="1079176" y="2683519"/>
            <a:ext cx="23406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GLUE-TYPE (Non-Ref. / Ref.)</a:t>
            </a:r>
            <a:endParaRPr lang="en-US" altLang="ko-KR" sz="1200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68" name="대각선 방향의 모서리가 둥근 사각형 67"/>
          <p:cNvSpPr/>
          <p:nvPr/>
        </p:nvSpPr>
        <p:spPr>
          <a:xfrm>
            <a:off x="1072585" y="3036527"/>
            <a:ext cx="7531863" cy="492417"/>
          </a:xfrm>
          <a:prstGeom prst="round2DiagRect">
            <a:avLst>
              <a:gd name="adj1" fmla="val 11409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r>
              <a:rPr lang="en-US" altLang="ko-KR" sz="1000" dirty="0" smtClean="0">
                <a:solidFill>
                  <a:schemeClr val="tx1"/>
                </a:solidFill>
              </a:rPr>
              <a:t>E&amp;B Window Film offers </a:t>
            </a:r>
            <a:r>
              <a:rPr lang="en-US" altLang="ko-KR" sz="1000" b="1" dirty="0" smtClean="0">
                <a:solidFill>
                  <a:schemeClr val="tx1"/>
                </a:solidFill>
              </a:rPr>
              <a:t>GLUE-TYPE</a:t>
            </a:r>
            <a:r>
              <a:rPr lang="en-US" altLang="ko-KR" sz="1000" dirty="0" smtClean="0">
                <a:solidFill>
                  <a:schemeClr val="tx1"/>
                </a:solidFill>
              </a:rPr>
              <a:t> as economy-graded tinting films with high quality in good price. </a:t>
            </a:r>
          </a:p>
        </p:txBody>
      </p:sp>
      <p:graphicFrame>
        <p:nvGraphicFramePr>
          <p:cNvPr id="71" name="표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638913"/>
              </p:ext>
            </p:extLst>
          </p:nvPr>
        </p:nvGraphicFramePr>
        <p:xfrm>
          <a:off x="539552" y="3412480"/>
          <a:ext cx="8136904" cy="30455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992305"/>
                <a:gridCol w="1190766"/>
                <a:gridCol w="859998"/>
                <a:gridCol w="773355"/>
                <a:gridCol w="1008112"/>
                <a:gridCol w="792088"/>
                <a:gridCol w="734130"/>
                <a:gridCol w="1786150"/>
              </a:tblGrid>
              <a:tr h="3045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Category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Product (example)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Reflective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VLT (%)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UV Block (%)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 Color</a:t>
                      </a:r>
                      <a:endParaRPr kumimoji="0" lang="ko-KR" altLang="en-US" sz="800" b="1" dirty="0" smtClean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Thickness</a:t>
                      </a:r>
                      <a:endParaRPr kumimoji="0" lang="ko-KR" altLang="en-US" sz="800" b="1" dirty="0" smtClean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Packaging</a:t>
                      </a:r>
                      <a:r>
                        <a:rPr kumimoji="0" lang="en-US" altLang="ko-KR" sz="800" b="1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 Size</a:t>
                      </a:r>
                      <a:endParaRPr kumimoji="0" lang="ko-KR" altLang="en-US" sz="800" b="1" dirty="0" smtClean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2" name="표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119023"/>
              </p:ext>
            </p:extLst>
          </p:nvPr>
        </p:nvGraphicFramePr>
        <p:xfrm>
          <a:off x="535593" y="3789040"/>
          <a:ext cx="8136904" cy="1066800"/>
        </p:xfrm>
        <a:graphic>
          <a:graphicData uri="http://schemas.openxmlformats.org/drawingml/2006/table">
            <a:tbl>
              <a:tblPr bandRow="1">
                <a:tableStyleId>{74C1A8A3-306A-4EB7-A6B1-4F7E0EB9C5D6}</a:tableStyleId>
              </a:tblPr>
              <a:tblGrid>
                <a:gridCol w="992305"/>
                <a:gridCol w="1190766"/>
                <a:gridCol w="859998"/>
                <a:gridCol w="777314"/>
                <a:gridCol w="1008112"/>
                <a:gridCol w="792088"/>
                <a:gridCol w="733808"/>
                <a:gridCol w="1782513"/>
              </a:tblGrid>
              <a:tr h="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Glue 1ply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G1-BK</a:t>
                      </a: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 01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Non-Ref.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99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</a:tcPr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Black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Charcoal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Smoke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Graphite</a:t>
                      </a:r>
                      <a:endParaRPr kumimoji="0" lang="ko-KR" altLang="en-US" sz="8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1mil</a:t>
                      </a:r>
                      <a:endParaRPr kumimoji="0" lang="ko-KR" altLang="en-US" sz="8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1.52M X 30M (60in X 100ft)</a:t>
                      </a:r>
                      <a:endParaRPr lang="ko-KR" altLang="en-US" sz="8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1.52M X 600M (60in X 2000ft)</a:t>
                      </a:r>
                      <a:endParaRPr kumimoji="0" lang="ko-KR" altLang="en-US" sz="8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54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G1-BK</a:t>
                      </a: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 05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Non-Ref.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99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8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1mil</a:t>
                      </a:r>
                      <a:endParaRPr kumimoji="0" lang="ko-KR" altLang="en-US" sz="8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8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G1-BK 25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Non-Ref.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99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8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1mil</a:t>
                      </a:r>
                      <a:endParaRPr kumimoji="0" lang="ko-KR" altLang="en-US" sz="8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8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G1-BK 35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Non-Ref.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99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8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1mil</a:t>
                      </a:r>
                      <a:endParaRPr kumimoji="0" lang="ko-KR" altLang="en-US" sz="8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8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G1-BK</a:t>
                      </a: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 50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Non-Ref.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99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8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1mil</a:t>
                      </a:r>
                      <a:endParaRPr kumimoji="0" lang="ko-KR" altLang="en-US" sz="8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8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3" name="표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846432"/>
              </p:ext>
            </p:extLst>
          </p:nvPr>
        </p:nvGraphicFramePr>
        <p:xfrm>
          <a:off x="535593" y="4941168"/>
          <a:ext cx="8136905" cy="701040"/>
        </p:xfrm>
        <a:graphic>
          <a:graphicData uri="http://schemas.openxmlformats.org/drawingml/2006/table">
            <a:tbl>
              <a:tblPr bandRow="1">
                <a:tableStyleId>{74C1A8A3-306A-4EB7-A6B1-4F7E0EB9C5D6}</a:tableStyleId>
              </a:tblPr>
              <a:tblGrid>
                <a:gridCol w="1012071"/>
                <a:gridCol w="1152128"/>
                <a:gridCol w="864096"/>
                <a:gridCol w="792088"/>
                <a:gridCol w="1008112"/>
                <a:gridCol w="792088"/>
                <a:gridCol w="720080"/>
                <a:gridCol w="1796242"/>
              </a:tblGrid>
              <a:tr h="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Glue Reflective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GR-BL</a:t>
                      </a: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 05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Reflective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99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Silver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Blue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Bronze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Green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Gold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1.5mil</a:t>
                      </a:r>
                      <a:endParaRPr kumimoji="0" lang="ko-KR" altLang="en-US" sz="8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1.52M X 30M (60in X 100ft)</a:t>
                      </a:r>
                      <a:endParaRPr lang="ko-KR" altLang="en-US" sz="8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1.52M X 600M (60in X 2000ft)</a:t>
                      </a:r>
                      <a:endParaRPr kumimoji="0" lang="ko-KR" altLang="en-US" sz="8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54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GR-BK 25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Reflective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99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8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1.5mil</a:t>
                      </a:r>
                      <a:endParaRPr kumimoji="0" lang="ko-KR" altLang="en-US" sz="8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8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GR-BK 35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Reflective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99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8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1.5mil</a:t>
                      </a:r>
                      <a:endParaRPr kumimoji="0" lang="ko-KR" altLang="en-US" sz="8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8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74" name="대각선 방향의 모서리가 둥근 사각형 73"/>
          <p:cNvSpPr/>
          <p:nvPr/>
        </p:nvSpPr>
        <p:spPr>
          <a:xfrm>
            <a:off x="562002" y="5733256"/>
            <a:ext cx="7531863" cy="246208"/>
          </a:xfrm>
          <a:prstGeom prst="round2DiagRect">
            <a:avLst>
              <a:gd name="adj1" fmla="val 11409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r>
              <a:rPr lang="en-US" altLang="ko-KR" sz="800" dirty="0" smtClean="0">
                <a:solidFill>
                  <a:schemeClr val="tx1"/>
                </a:solidFill>
              </a:rPr>
              <a:t>** </a:t>
            </a:r>
            <a:r>
              <a:rPr lang="en-US" altLang="ko-KR" sz="800" b="1" dirty="0" smtClean="0">
                <a:solidFill>
                  <a:schemeClr val="tx1"/>
                </a:solidFill>
              </a:rPr>
              <a:t> GLUE-TYPE (non-reflective) </a:t>
            </a:r>
            <a:r>
              <a:rPr lang="en-US" altLang="ko-KR" sz="800" dirty="0" smtClean="0">
                <a:solidFill>
                  <a:schemeClr val="tx1"/>
                </a:solidFill>
              </a:rPr>
              <a:t>is also available in 2ply 1.5mil. </a:t>
            </a:r>
          </a:p>
        </p:txBody>
      </p:sp>
      <p:grpSp>
        <p:nvGrpSpPr>
          <p:cNvPr id="75" name="Group 90"/>
          <p:cNvGrpSpPr>
            <a:grpSpLocks/>
          </p:cNvGrpSpPr>
          <p:nvPr/>
        </p:nvGrpSpPr>
        <p:grpSpPr bwMode="auto">
          <a:xfrm>
            <a:off x="971600" y="1522970"/>
            <a:ext cx="588265" cy="533325"/>
            <a:chOff x="431" y="2387"/>
            <a:chExt cx="684" cy="684"/>
          </a:xfrm>
        </p:grpSpPr>
        <p:grpSp>
          <p:nvGrpSpPr>
            <p:cNvPr id="76" name="Group 91"/>
            <p:cNvGrpSpPr>
              <a:grpSpLocks/>
            </p:cNvGrpSpPr>
            <p:nvPr/>
          </p:nvGrpSpPr>
          <p:grpSpPr bwMode="auto">
            <a:xfrm>
              <a:off x="546" y="2502"/>
              <a:ext cx="461" cy="466"/>
              <a:chOff x="546" y="2502"/>
              <a:chExt cx="461" cy="466"/>
            </a:xfrm>
          </p:grpSpPr>
          <p:sp>
            <p:nvSpPr>
              <p:cNvPr id="78" name="Oval 182"/>
              <p:cNvSpPr>
                <a:spLocks noChangeArrowheads="1"/>
              </p:cNvSpPr>
              <p:nvPr/>
            </p:nvSpPr>
            <p:spPr bwMode="gray">
              <a:xfrm>
                <a:off x="546" y="2502"/>
                <a:ext cx="461" cy="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8A9AA"/>
                  </a:gs>
                </a:gsLst>
                <a:lin ang="5400000" scaled="1"/>
              </a:gradFill>
              <a:ln w="12700" algn="ctr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lIns="180000" tIns="0" rIns="0" bIns="0" anchor="ctr"/>
              <a:lstStyle/>
              <a:p>
                <a:pPr defTabSz="801688" eaLnBrk="0" latinLnBrk="0" hangingPunct="0"/>
                <a:endParaRPr kumimoji="0" lang="ko-KR" altLang="ko-KR" sz="4000" b="1" dirty="0">
                  <a:latin typeface="Arial Black" pitchFamily="34" charset="0"/>
                  <a:ea typeface="맑은 고딕" pitchFamily="50" charset="-127"/>
                </a:endParaRPr>
              </a:p>
            </p:txBody>
          </p:sp>
          <p:grpSp>
            <p:nvGrpSpPr>
              <p:cNvPr id="79" name="Group 93"/>
              <p:cNvGrpSpPr>
                <a:grpSpLocks/>
              </p:cNvGrpSpPr>
              <p:nvPr/>
            </p:nvGrpSpPr>
            <p:grpSpPr bwMode="auto">
              <a:xfrm>
                <a:off x="564" y="2517"/>
                <a:ext cx="418" cy="451"/>
                <a:chOff x="582" y="2015"/>
                <a:chExt cx="418" cy="451"/>
              </a:xfrm>
            </p:grpSpPr>
            <p:sp>
              <p:nvSpPr>
                <p:cNvPr id="80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582" y="2015"/>
                  <a:ext cx="418" cy="3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ko-KR" sz="1800" dirty="0"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81" name="Oval 12"/>
                <p:cNvSpPr>
                  <a:spLocks noChangeArrowheads="1"/>
                </p:cNvSpPr>
                <p:nvPr/>
              </p:nvSpPr>
              <p:spPr bwMode="auto">
                <a:xfrm flipV="1">
                  <a:off x="634" y="2244"/>
                  <a:ext cx="296" cy="22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9999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kumimoji="0" lang="ko-KR" altLang="ko-KR" sz="1800" dirty="0">
                    <a:solidFill>
                      <a:srgbClr val="1D520A"/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</p:grpSp>
        <p:pic>
          <p:nvPicPr>
            <p:cNvPr id="77" name="Picture 43" descr="C:\Documents and Settings\admin\바탕 화면\다이어그램\새 폴더\원그림자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2387"/>
              <a:ext cx="684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" name="TextBox 76"/>
          <p:cNvSpPr txBox="1">
            <a:spLocks noChangeArrowheads="1"/>
          </p:cNvSpPr>
          <p:nvPr/>
        </p:nvSpPr>
        <p:spPr bwMode="auto">
          <a:xfrm>
            <a:off x="1039738" y="1613412"/>
            <a:ext cx="4366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ko-KR" sz="16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-5</a:t>
            </a:r>
            <a:endParaRPr lang="en-US" altLang="ko-KR" sz="1600" b="1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61" name="Grafik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0" y="396708"/>
            <a:ext cx="1629714" cy="48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4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260648"/>
            <a:ext cx="9144000" cy="79053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돋움"/>
              <a:cs typeface="+mn-cs"/>
            </a:endParaRPr>
          </a:p>
        </p:txBody>
      </p:sp>
      <p:sp>
        <p:nvSpPr>
          <p:cNvPr id="6" name="직사각형 42"/>
          <p:cNvSpPr>
            <a:spLocks noChangeArrowheads="1"/>
          </p:cNvSpPr>
          <p:nvPr/>
        </p:nvSpPr>
        <p:spPr bwMode="auto">
          <a:xfrm>
            <a:off x="1475656" y="765284"/>
            <a:ext cx="712879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A</a:t>
            </a:r>
            <a:r>
              <a:rPr lang="en-US" altLang="ko-KR" sz="800" dirty="0" smtClean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 researcher and 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manufacturer </a:t>
            </a:r>
            <a:r>
              <a:rPr lang="en-US" altLang="ko-KR" sz="800" dirty="0" smtClean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of producing energy efficient 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products </a:t>
            </a:r>
            <a:r>
              <a:rPr lang="en-US" altLang="ko-KR" sz="800" dirty="0" smtClean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 and providing with energy saving solution in variety of industries. </a:t>
            </a:r>
            <a:endParaRPr lang="en-US" altLang="ko-KR" sz="800" dirty="0">
              <a:solidFill>
                <a:schemeClr val="bg1">
                  <a:lumMod val="65000"/>
                </a:schemeClr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911973" y="1318658"/>
            <a:ext cx="4534080" cy="554560"/>
            <a:chOff x="748" y="-516"/>
            <a:chExt cx="2969" cy="429"/>
          </a:xfrm>
        </p:grpSpPr>
        <p:sp>
          <p:nvSpPr>
            <p:cNvPr id="8" name="모서리가 둥근 직사각형 27"/>
            <p:cNvSpPr>
              <a:spLocks noChangeArrowheads="1"/>
            </p:cNvSpPr>
            <p:nvPr/>
          </p:nvSpPr>
          <p:spPr bwMode="auto">
            <a:xfrm>
              <a:off x="775" y="-493"/>
              <a:ext cx="2942" cy="406"/>
            </a:xfrm>
            <a:prstGeom prst="roundRect">
              <a:avLst>
                <a:gd name="adj" fmla="val 50000"/>
              </a:avLst>
            </a:prstGeom>
            <a:solidFill>
              <a:srgbClr val="D1D1D1">
                <a:alpha val="50195"/>
              </a:srgb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9" name="Group 45"/>
            <p:cNvGrpSpPr>
              <a:grpSpLocks/>
            </p:cNvGrpSpPr>
            <p:nvPr/>
          </p:nvGrpSpPr>
          <p:grpSpPr bwMode="auto">
            <a:xfrm>
              <a:off x="748" y="-516"/>
              <a:ext cx="2936" cy="405"/>
              <a:chOff x="-2699" y="-405"/>
              <a:chExt cx="2936" cy="405"/>
            </a:xfrm>
          </p:grpSpPr>
          <p:sp>
            <p:nvSpPr>
              <p:cNvPr id="10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1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noFill/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12" name="TextBox 46"/>
          <p:cNvSpPr txBox="1">
            <a:spLocks noChangeArrowheads="1"/>
          </p:cNvSpPr>
          <p:nvPr/>
        </p:nvSpPr>
        <p:spPr bwMode="auto">
          <a:xfrm>
            <a:off x="1626353" y="1390096"/>
            <a:ext cx="3737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000" b="1" dirty="0">
                <a:cs typeface="Arial" charset="0"/>
              </a:rPr>
              <a:t>E&amp;B </a:t>
            </a:r>
            <a:r>
              <a:rPr lang="en-US" altLang="ko-KR" sz="2000" b="1" dirty="0" smtClean="0">
                <a:cs typeface="Arial" charset="0"/>
              </a:rPr>
              <a:t>Automotive Film</a:t>
            </a:r>
            <a:endParaRPr lang="en-US" altLang="ko-KR" sz="2000" b="1" dirty="0">
              <a:cs typeface="Arial" charset="0"/>
            </a:endParaRPr>
          </a:p>
        </p:txBody>
      </p:sp>
      <p:grpSp>
        <p:nvGrpSpPr>
          <p:cNvPr id="13" name="Group 90"/>
          <p:cNvGrpSpPr>
            <a:grpSpLocks/>
          </p:cNvGrpSpPr>
          <p:nvPr/>
        </p:nvGrpSpPr>
        <p:grpSpPr bwMode="auto">
          <a:xfrm>
            <a:off x="366866" y="1052736"/>
            <a:ext cx="1003560" cy="1003560"/>
            <a:chOff x="431" y="2387"/>
            <a:chExt cx="684" cy="684"/>
          </a:xfrm>
        </p:grpSpPr>
        <p:grpSp>
          <p:nvGrpSpPr>
            <p:cNvPr id="14" name="Group 91"/>
            <p:cNvGrpSpPr>
              <a:grpSpLocks/>
            </p:cNvGrpSpPr>
            <p:nvPr/>
          </p:nvGrpSpPr>
          <p:grpSpPr bwMode="auto">
            <a:xfrm>
              <a:off x="546" y="2502"/>
              <a:ext cx="461" cy="466"/>
              <a:chOff x="546" y="2502"/>
              <a:chExt cx="461" cy="466"/>
            </a:xfrm>
          </p:grpSpPr>
          <p:sp>
            <p:nvSpPr>
              <p:cNvPr id="16" name="Oval 182"/>
              <p:cNvSpPr>
                <a:spLocks noChangeArrowheads="1"/>
              </p:cNvSpPr>
              <p:nvPr/>
            </p:nvSpPr>
            <p:spPr bwMode="gray">
              <a:xfrm>
                <a:off x="546" y="2502"/>
                <a:ext cx="461" cy="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8A9AA"/>
                  </a:gs>
                </a:gsLst>
                <a:lin ang="5400000" scaled="1"/>
              </a:gradFill>
              <a:ln w="12700" algn="ctr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lIns="180000" tIns="0" rIns="0" bIns="0" anchor="ctr"/>
              <a:lstStyle/>
              <a:p>
                <a:pPr defTabSz="801688" eaLnBrk="0" latinLnBrk="0" hangingPunct="0"/>
                <a:endParaRPr kumimoji="0" lang="ko-KR" altLang="ko-KR" sz="4000" b="1" dirty="0">
                  <a:latin typeface="Arial Black" pitchFamily="34" charset="0"/>
                  <a:ea typeface="맑은 고딕" pitchFamily="50" charset="-127"/>
                </a:endParaRPr>
              </a:p>
            </p:txBody>
          </p:sp>
          <p:grpSp>
            <p:nvGrpSpPr>
              <p:cNvPr id="17" name="Group 93"/>
              <p:cNvGrpSpPr>
                <a:grpSpLocks/>
              </p:cNvGrpSpPr>
              <p:nvPr/>
            </p:nvGrpSpPr>
            <p:grpSpPr bwMode="auto">
              <a:xfrm>
                <a:off x="564" y="2517"/>
                <a:ext cx="418" cy="451"/>
                <a:chOff x="582" y="2015"/>
                <a:chExt cx="418" cy="451"/>
              </a:xfrm>
            </p:grpSpPr>
            <p:sp>
              <p:nvSpPr>
                <p:cNvPr id="18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582" y="2015"/>
                  <a:ext cx="418" cy="3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ko-KR" sz="1800" dirty="0"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19" name="Oval 12"/>
                <p:cNvSpPr>
                  <a:spLocks noChangeArrowheads="1"/>
                </p:cNvSpPr>
                <p:nvPr/>
              </p:nvSpPr>
              <p:spPr bwMode="auto">
                <a:xfrm flipV="1">
                  <a:off x="634" y="2244"/>
                  <a:ext cx="296" cy="22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9999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kumimoji="0" lang="ko-KR" altLang="ko-KR" sz="1800" dirty="0">
                    <a:solidFill>
                      <a:srgbClr val="1D520A"/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</p:grpSp>
        <p:pic>
          <p:nvPicPr>
            <p:cNvPr id="15" name="Picture 43" descr="C:\Documents and Settings\admin\바탕 화면\다이어그램\새 폴더\원그림자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2387"/>
              <a:ext cx="684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TextBox 76"/>
          <p:cNvSpPr txBox="1">
            <a:spLocks noChangeArrowheads="1"/>
          </p:cNvSpPr>
          <p:nvPr/>
        </p:nvSpPr>
        <p:spPr bwMode="auto">
          <a:xfrm>
            <a:off x="672422" y="1260049"/>
            <a:ext cx="46216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ko-KR" sz="32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4</a:t>
            </a:r>
            <a:endParaRPr lang="en-US" altLang="ko-KR" sz="3200" b="1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882860" y="2060848"/>
            <a:ext cx="2793983" cy="489127"/>
            <a:chOff x="-389539" y="5454128"/>
            <a:chExt cx="2605979" cy="566512"/>
          </a:xfrm>
        </p:grpSpPr>
        <p:sp>
          <p:nvSpPr>
            <p:cNvPr id="22" name="모서리가 둥근 직사각형 27"/>
            <p:cNvSpPr>
              <a:spLocks noChangeArrowheads="1"/>
            </p:cNvSpPr>
            <p:nvPr/>
          </p:nvSpPr>
          <p:spPr bwMode="auto">
            <a:xfrm>
              <a:off x="-362251" y="5495812"/>
              <a:ext cx="2578691" cy="5248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  <a:alpha val="50195"/>
              </a:scheme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23" name="Group 45"/>
            <p:cNvGrpSpPr>
              <a:grpSpLocks/>
            </p:cNvGrpSpPr>
            <p:nvPr/>
          </p:nvGrpSpPr>
          <p:grpSpPr bwMode="auto">
            <a:xfrm>
              <a:off x="-389539" y="5454128"/>
              <a:ext cx="2573432" cy="523536"/>
              <a:chOff x="-2699" y="-405"/>
              <a:chExt cx="2936" cy="405"/>
            </a:xfrm>
          </p:grpSpPr>
          <p:sp>
            <p:nvSpPr>
              <p:cNvPr id="24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5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097453" y="2124567"/>
            <a:ext cx="23224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Economy Grade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971600" y="2636912"/>
            <a:ext cx="2523370" cy="392366"/>
            <a:chOff x="-389539" y="5454128"/>
            <a:chExt cx="2605979" cy="566512"/>
          </a:xfrm>
        </p:grpSpPr>
        <p:sp>
          <p:nvSpPr>
            <p:cNvPr id="28" name="모서리가 둥근 직사각형 27"/>
            <p:cNvSpPr>
              <a:spLocks noChangeArrowheads="1"/>
            </p:cNvSpPr>
            <p:nvPr/>
          </p:nvSpPr>
          <p:spPr bwMode="auto">
            <a:xfrm>
              <a:off x="-362251" y="5495812"/>
              <a:ext cx="2578691" cy="524828"/>
            </a:xfrm>
            <a:prstGeom prst="roundRect">
              <a:avLst>
                <a:gd name="adj" fmla="val 50000"/>
              </a:avLst>
            </a:prstGeom>
            <a:solidFill>
              <a:srgbClr val="00B0F0">
                <a:alpha val="50195"/>
              </a:srgb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29" name="Group 45"/>
            <p:cNvGrpSpPr>
              <a:grpSpLocks/>
            </p:cNvGrpSpPr>
            <p:nvPr/>
          </p:nvGrpSpPr>
          <p:grpSpPr bwMode="auto">
            <a:xfrm>
              <a:off x="-389539" y="5454128"/>
              <a:ext cx="2573432" cy="523536"/>
              <a:chOff x="-2699" y="-405"/>
              <a:chExt cx="2936" cy="405"/>
            </a:xfrm>
          </p:grpSpPr>
          <p:sp>
            <p:nvSpPr>
              <p:cNvPr id="30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1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noFill/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32" name="TextBox 46"/>
          <p:cNvSpPr txBox="1">
            <a:spLocks noChangeArrowheads="1"/>
          </p:cNvSpPr>
          <p:nvPr/>
        </p:nvSpPr>
        <p:spPr bwMode="auto">
          <a:xfrm>
            <a:off x="1079176" y="2683519"/>
            <a:ext cx="23406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DYED FILM (Non-Ref. / Ref.)</a:t>
            </a:r>
            <a:endParaRPr lang="en-US" altLang="ko-KR" sz="1200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3" name="대각선 방향의 모서리가 둥근 사각형 32"/>
          <p:cNvSpPr/>
          <p:nvPr/>
        </p:nvSpPr>
        <p:spPr>
          <a:xfrm>
            <a:off x="1072585" y="3036527"/>
            <a:ext cx="7531863" cy="492417"/>
          </a:xfrm>
          <a:prstGeom prst="round2DiagRect">
            <a:avLst>
              <a:gd name="adj1" fmla="val 11409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r>
              <a:rPr lang="en-US" altLang="ko-KR" sz="1000" b="1" dirty="0" smtClean="0">
                <a:solidFill>
                  <a:schemeClr val="tx1"/>
                </a:solidFill>
              </a:rPr>
              <a:t>DYED FILM </a:t>
            </a:r>
            <a:r>
              <a:rPr lang="en-US" altLang="ko-KR" sz="1000" dirty="0" smtClean="0">
                <a:solidFill>
                  <a:schemeClr val="tx1"/>
                </a:solidFill>
              </a:rPr>
              <a:t>is produced by colored polyester. It has solid color and great appearance. </a:t>
            </a:r>
          </a:p>
        </p:txBody>
      </p:sp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1459"/>
              </p:ext>
            </p:extLst>
          </p:nvPr>
        </p:nvGraphicFramePr>
        <p:xfrm>
          <a:off x="539552" y="3412480"/>
          <a:ext cx="8136904" cy="30455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992305"/>
                <a:gridCol w="1190766"/>
                <a:gridCol w="859998"/>
                <a:gridCol w="773355"/>
                <a:gridCol w="1008112"/>
                <a:gridCol w="792088"/>
                <a:gridCol w="734130"/>
                <a:gridCol w="1786150"/>
              </a:tblGrid>
              <a:tr h="3045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Category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Product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Reflective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VLT (%)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UV Block (%)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 Color</a:t>
                      </a:r>
                      <a:endParaRPr kumimoji="0" lang="ko-KR" altLang="en-US" sz="800" b="1" dirty="0" smtClean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Thickness</a:t>
                      </a:r>
                      <a:endParaRPr kumimoji="0" lang="ko-KR" altLang="en-US" sz="800" b="1" dirty="0" smtClean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Packaging</a:t>
                      </a:r>
                      <a:r>
                        <a:rPr kumimoji="0" lang="en-US" altLang="ko-KR" sz="800" b="1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 Size</a:t>
                      </a:r>
                      <a:endParaRPr kumimoji="0" lang="ko-KR" altLang="en-US" sz="800" b="1" dirty="0" smtClean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5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108158"/>
              </p:ext>
            </p:extLst>
          </p:nvPr>
        </p:nvGraphicFramePr>
        <p:xfrm>
          <a:off x="535593" y="3789040"/>
          <a:ext cx="8136904" cy="1066800"/>
        </p:xfrm>
        <a:graphic>
          <a:graphicData uri="http://schemas.openxmlformats.org/drawingml/2006/table">
            <a:tbl>
              <a:tblPr bandRow="1">
                <a:tableStyleId>{74C1A8A3-306A-4EB7-A6B1-4F7E0EB9C5D6}</a:tableStyleId>
              </a:tblPr>
              <a:tblGrid>
                <a:gridCol w="992305"/>
                <a:gridCol w="1190766"/>
                <a:gridCol w="859998"/>
                <a:gridCol w="777314"/>
                <a:gridCol w="1008112"/>
                <a:gridCol w="792088"/>
                <a:gridCol w="733808"/>
                <a:gridCol w="1782513"/>
              </a:tblGrid>
              <a:tr h="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Dyed 1ply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D1-BK</a:t>
                      </a: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 05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Non-Ref.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99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</a:tcPr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Black</a:t>
                      </a:r>
                      <a:endParaRPr kumimoji="0" lang="ko-KR" altLang="en-US" sz="8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1.5mil</a:t>
                      </a:r>
                      <a:endParaRPr kumimoji="0" lang="ko-KR" altLang="en-US" sz="8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1.52M X 30M (60in X 100ft)</a:t>
                      </a:r>
                      <a:endParaRPr lang="ko-KR" altLang="en-US" sz="8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1.52M X 600M (60in X 2000ft)</a:t>
                      </a:r>
                      <a:endParaRPr kumimoji="0" lang="ko-KR" altLang="en-US" sz="8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54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D1-BK 15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Non-Ref.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99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8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1mil</a:t>
                      </a:r>
                      <a:endParaRPr kumimoji="0" lang="ko-KR" altLang="en-US" sz="8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8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D1-BK 25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Non-Ref.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99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8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1mil</a:t>
                      </a:r>
                      <a:endParaRPr kumimoji="0" lang="ko-KR" altLang="en-US" sz="8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8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D1-BK</a:t>
                      </a: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 35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Non-Ref.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99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8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1mil</a:t>
                      </a:r>
                      <a:endParaRPr kumimoji="0" lang="ko-KR" altLang="en-US" sz="8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8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D1-BK</a:t>
                      </a: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 50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Non-Ref.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99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8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1mil</a:t>
                      </a:r>
                      <a:endParaRPr kumimoji="0" lang="ko-KR" altLang="en-US" sz="8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8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" name="대각선 방향의 모서리가 둥근 사각형 36"/>
          <p:cNvSpPr/>
          <p:nvPr/>
        </p:nvSpPr>
        <p:spPr>
          <a:xfrm>
            <a:off x="562002" y="6093296"/>
            <a:ext cx="7531863" cy="246208"/>
          </a:xfrm>
          <a:prstGeom prst="round2DiagRect">
            <a:avLst>
              <a:gd name="adj1" fmla="val 11409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r>
              <a:rPr lang="en-US" altLang="ko-KR" sz="800" dirty="0" smtClean="0">
                <a:solidFill>
                  <a:schemeClr val="tx1"/>
                </a:solidFill>
              </a:rPr>
              <a:t>** </a:t>
            </a:r>
            <a:r>
              <a:rPr lang="en-US" altLang="ko-KR" sz="800" b="1" dirty="0" smtClean="0">
                <a:solidFill>
                  <a:schemeClr val="tx1"/>
                </a:solidFill>
              </a:rPr>
              <a:t> DYED FILM (Non-reflective) </a:t>
            </a:r>
            <a:r>
              <a:rPr lang="en-US" altLang="ko-KR" sz="800" dirty="0" smtClean="0">
                <a:solidFill>
                  <a:schemeClr val="tx1"/>
                </a:solidFill>
              </a:rPr>
              <a:t>is also available in 2ply and various thickness </a:t>
            </a:r>
          </a:p>
        </p:txBody>
      </p:sp>
      <p:graphicFrame>
        <p:nvGraphicFramePr>
          <p:cNvPr id="38" name="표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883483"/>
              </p:ext>
            </p:extLst>
          </p:nvPr>
        </p:nvGraphicFramePr>
        <p:xfrm>
          <a:off x="535593" y="4965907"/>
          <a:ext cx="8136904" cy="1066800"/>
        </p:xfrm>
        <a:graphic>
          <a:graphicData uri="http://schemas.openxmlformats.org/drawingml/2006/table">
            <a:tbl>
              <a:tblPr bandRow="1">
                <a:tableStyleId>{74C1A8A3-306A-4EB7-A6B1-4F7E0EB9C5D6}</a:tableStyleId>
              </a:tblPr>
              <a:tblGrid>
                <a:gridCol w="992305"/>
                <a:gridCol w="1190766"/>
                <a:gridCol w="859998"/>
                <a:gridCol w="777314"/>
                <a:gridCol w="1008112"/>
                <a:gridCol w="792088"/>
                <a:gridCol w="733808"/>
                <a:gridCol w="1782513"/>
              </a:tblGrid>
              <a:tr h="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Dyed Reflective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DR-BK</a:t>
                      </a: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 05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Reflective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99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</a:tcPr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Black</a:t>
                      </a:r>
                      <a:endParaRPr kumimoji="0" lang="ko-KR" altLang="en-US" sz="8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2mil</a:t>
                      </a:r>
                      <a:endParaRPr kumimoji="0" lang="ko-KR" altLang="en-US" sz="8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1.52M X 30M (60in X 100ft)</a:t>
                      </a:r>
                      <a:endParaRPr lang="ko-KR" altLang="en-US" sz="8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1.52M X 600M (60in X 2000ft)</a:t>
                      </a:r>
                      <a:endParaRPr kumimoji="0" lang="ko-KR" altLang="en-US" sz="8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54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DR-BK 15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Reflective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99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8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1.5mil</a:t>
                      </a:r>
                      <a:endParaRPr kumimoji="0" lang="ko-KR" altLang="en-US" sz="8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8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DR-BK 25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Reflective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99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8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1.5mil</a:t>
                      </a:r>
                      <a:endParaRPr kumimoji="0" lang="ko-KR" altLang="en-US" sz="8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8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DR-BK</a:t>
                      </a: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 35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Reflective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99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8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1.5mil</a:t>
                      </a:r>
                      <a:endParaRPr kumimoji="0" lang="ko-KR" altLang="en-US" sz="8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8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DR-BK</a:t>
                      </a: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 50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Reflective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99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8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1.5mil</a:t>
                      </a:r>
                      <a:endParaRPr kumimoji="0" lang="ko-KR" altLang="en-US" sz="8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8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9" name="Group 90"/>
          <p:cNvGrpSpPr>
            <a:grpSpLocks/>
          </p:cNvGrpSpPr>
          <p:nvPr/>
        </p:nvGrpSpPr>
        <p:grpSpPr bwMode="auto">
          <a:xfrm>
            <a:off x="971600" y="1522970"/>
            <a:ext cx="588265" cy="533325"/>
            <a:chOff x="431" y="2387"/>
            <a:chExt cx="684" cy="684"/>
          </a:xfrm>
        </p:grpSpPr>
        <p:grpSp>
          <p:nvGrpSpPr>
            <p:cNvPr id="40" name="Group 91"/>
            <p:cNvGrpSpPr>
              <a:grpSpLocks/>
            </p:cNvGrpSpPr>
            <p:nvPr/>
          </p:nvGrpSpPr>
          <p:grpSpPr bwMode="auto">
            <a:xfrm>
              <a:off x="546" y="2502"/>
              <a:ext cx="461" cy="466"/>
              <a:chOff x="546" y="2502"/>
              <a:chExt cx="461" cy="466"/>
            </a:xfrm>
          </p:grpSpPr>
          <p:sp>
            <p:nvSpPr>
              <p:cNvPr id="42" name="Oval 182"/>
              <p:cNvSpPr>
                <a:spLocks noChangeArrowheads="1"/>
              </p:cNvSpPr>
              <p:nvPr/>
            </p:nvSpPr>
            <p:spPr bwMode="gray">
              <a:xfrm>
                <a:off x="546" y="2502"/>
                <a:ext cx="461" cy="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8A9AA"/>
                  </a:gs>
                </a:gsLst>
                <a:lin ang="5400000" scaled="1"/>
              </a:gradFill>
              <a:ln w="12700" algn="ctr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lIns="180000" tIns="0" rIns="0" bIns="0" anchor="ctr"/>
              <a:lstStyle/>
              <a:p>
                <a:pPr defTabSz="801688" eaLnBrk="0" latinLnBrk="0" hangingPunct="0"/>
                <a:endParaRPr kumimoji="0" lang="ko-KR" altLang="ko-KR" sz="4000" b="1" dirty="0">
                  <a:latin typeface="Arial Black" pitchFamily="34" charset="0"/>
                  <a:ea typeface="맑은 고딕" pitchFamily="50" charset="-127"/>
                </a:endParaRPr>
              </a:p>
            </p:txBody>
          </p:sp>
          <p:grpSp>
            <p:nvGrpSpPr>
              <p:cNvPr id="43" name="Group 93"/>
              <p:cNvGrpSpPr>
                <a:grpSpLocks/>
              </p:cNvGrpSpPr>
              <p:nvPr/>
            </p:nvGrpSpPr>
            <p:grpSpPr bwMode="auto">
              <a:xfrm>
                <a:off x="564" y="2517"/>
                <a:ext cx="418" cy="451"/>
                <a:chOff x="582" y="2015"/>
                <a:chExt cx="418" cy="451"/>
              </a:xfrm>
            </p:grpSpPr>
            <p:sp>
              <p:nvSpPr>
                <p:cNvPr id="44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582" y="2015"/>
                  <a:ext cx="418" cy="3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ko-KR" sz="1800" dirty="0"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45" name="Oval 12"/>
                <p:cNvSpPr>
                  <a:spLocks noChangeArrowheads="1"/>
                </p:cNvSpPr>
                <p:nvPr/>
              </p:nvSpPr>
              <p:spPr bwMode="auto">
                <a:xfrm flipV="1">
                  <a:off x="634" y="2244"/>
                  <a:ext cx="296" cy="22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9999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kumimoji="0" lang="ko-KR" altLang="ko-KR" sz="1800" dirty="0">
                    <a:solidFill>
                      <a:srgbClr val="1D520A"/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</p:grpSp>
        <p:pic>
          <p:nvPicPr>
            <p:cNvPr id="41" name="Picture 43" descr="C:\Documents and Settings\admin\바탕 화면\다이어그램\새 폴더\원그림자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2387"/>
              <a:ext cx="684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" name="TextBox 76"/>
          <p:cNvSpPr txBox="1">
            <a:spLocks noChangeArrowheads="1"/>
          </p:cNvSpPr>
          <p:nvPr/>
        </p:nvSpPr>
        <p:spPr bwMode="auto">
          <a:xfrm>
            <a:off x="1039738" y="1613412"/>
            <a:ext cx="4366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ko-KR" sz="16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-6</a:t>
            </a:r>
            <a:endParaRPr lang="en-US" altLang="ko-KR" sz="1600" b="1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0" y="396708"/>
            <a:ext cx="1629714" cy="48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8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260648"/>
            <a:ext cx="9144000" cy="79053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돋움"/>
              <a:cs typeface="+mn-cs"/>
            </a:endParaRPr>
          </a:p>
        </p:txBody>
      </p:sp>
      <p:sp>
        <p:nvSpPr>
          <p:cNvPr id="6" name="직사각형 42"/>
          <p:cNvSpPr>
            <a:spLocks noChangeArrowheads="1"/>
          </p:cNvSpPr>
          <p:nvPr/>
        </p:nvSpPr>
        <p:spPr bwMode="auto">
          <a:xfrm>
            <a:off x="1475656" y="765284"/>
            <a:ext cx="712879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A</a:t>
            </a:r>
            <a:r>
              <a:rPr lang="en-US" altLang="ko-KR" sz="800" dirty="0" smtClean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 researcher and 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manufacturer </a:t>
            </a:r>
            <a:r>
              <a:rPr lang="en-US" altLang="ko-KR" sz="800" dirty="0" smtClean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of producing energy efficient 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products </a:t>
            </a:r>
            <a:r>
              <a:rPr lang="en-US" altLang="ko-KR" sz="800" dirty="0" smtClean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 and providing with energy saving solution in variety of industries. </a:t>
            </a:r>
            <a:endParaRPr lang="en-US" altLang="ko-KR" sz="800" dirty="0">
              <a:solidFill>
                <a:schemeClr val="bg1">
                  <a:lumMod val="65000"/>
                </a:schemeClr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911973" y="1318658"/>
            <a:ext cx="4534080" cy="554560"/>
            <a:chOff x="748" y="-516"/>
            <a:chExt cx="2969" cy="429"/>
          </a:xfrm>
        </p:grpSpPr>
        <p:sp>
          <p:nvSpPr>
            <p:cNvPr id="8" name="모서리가 둥근 직사각형 27"/>
            <p:cNvSpPr>
              <a:spLocks noChangeArrowheads="1"/>
            </p:cNvSpPr>
            <p:nvPr/>
          </p:nvSpPr>
          <p:spPr bwMode="auto">
            <a:xfrm>
              <a:off x="775" y="-493"/>
              <a:ext cx="2942" cy="406"/>
            </a:xfrm>
            <a:prstGeom prst="roundRect">
              <a:avLst>
                <a:gd name="adj" fmla="val 50000"/>
              </a:avLst>
            </a:prstGeom>
            <a:solidFill>
              <a:srgbClr val="D1D1D1">
                <a:alpha val="50195"/>
              </a:srgb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9" name="Group 45"/>
            <p:cNvGrpSpPr>
              <a:grpSpLocks/>
            </p:cNvGrpSpPr>
            <p:nvPr/>
          </p:nvGrpSpPr>
          <p:grpSpPr bwMode="auto">
            <a:xfrm>
              <a:off x="748" y="-516"/>
              <a:ext cx="2936" cy="405"/>
              <a:chOff x="-2699" y="-405"/>
              <a:chExt cx="2936" cy="405"/>
            </a:xfrm>
          </p:grpSpPr>
          <p:sp>
            <p:nvSpPr>
              <p:cNvPr id="10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1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noFill/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12" name="TextBox 46"/>
          <p:cNvSpPr txBox="1">
            <a:spLocks noChangeArrowheads="1"/>
          </p:cNvSpPr>
          <p:nvPr/>
        </p:nvSpPr>
        <p:spPr bwMode="auto">
          <a:xfrm>
            <a:off x="1626353" y="1390096"/>
            <a:ext cx="3737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000" b="1" dirty="0">
                <a:cs typeface="Arial" charset="0"/>
              </a:rPr>
              <a:t>E&amp;B </a:t>
            </a:r>
            <a:r>
              <a:rPr lang="en-US" altLang="ko-KR" sz="2000" b="1" dirty="0" smtClean="0">
                <a:cs typeface="Arial" charset="0"/>
              </a:rPr>
              <a:t>Automotive Film</a:t>
            </a:r>
            <a:endParaRPr lang="en-US" altLang="ko-KR" sz="2000" b="1" dirty="0">
              <a:cs typeface="Arial" charset="0"/>
            </a:endParaRPr>
          </a:p>
        </p:txBody>
      </p:sp>
      <p:grpSp>
        <p:nvGrpSpPr>
          <p:cNvPr id="13" name="Group 90"/>
          <p:cNvGrpSpPr>
            <a:grpSpLocks/>
          </p:cNvGrpSpPr>
          <p:nvPr/>
        </p:nvGrpSpPr>
        <p:grpSpPr bwMode="auto">
          <a:xfrm>
            <a:off x="366866" y="1052736"/>
            <a:ext cx="1003560" cy="1003560"/>
            <a:chOff x="431" y="2387"/>
            <a:chExt cx="684" cy="684"/>
          </a:xfrm>
        </p:grpSpPr>
        <p:grpSp>
          <p:nvGrpSpPr>
            <p:cNvPr id="14" name="Group 91"/>
            <p:cNvGrpSpPr>
              <a:grpSpLocks/>
            </p:cNvGrpSpPr>
            <p:nvPr/>
          </p:nvGrpSpPr>
          <p:grpSpPr bwMode="auto">
            <a:xfrm>
              <a:off x="546" y="2502"/>
              <a:ext cx="461" cy="466"/>
              <a:chOff x="546" y="2502"/>
              <a:chExt cx="461" cy="466"/>
            </a:xfrm>
          </p:grpSpPr>
          <p:sp>
            <p:nvSpPr>
              <p:cNvPr id="16" name="Oval 182"/>
              <p:cNvSpPr>
                <a:spLocks noChangeArrowheads="1"/>
              </p:cNvSpPr>
              <p:nvPr/>
            </p:nvSpPr>
            <p:spPr bwMode="gray">
              <a:xfrm>
                <a:off x="546" y="2502"/>
                <a:ext cx="461" cy="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8A9AA"/>
                  </a:gs>
                </a:gsLst>
                <a:lin ang="5400000" scaled="1"/>
              </a:gradFill>
              <a:ln w="12700" algn="ctr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lIns="180000" tIns="0" rIns="0" bIns="0" anchor="ctr"/>
              <a:lstStyle/>
              <a:p>
                <a:pPr defTabSz="801688" eaLnBrk="0" latinLnBrk="0" hangingPunct="0"/>
                <a:endParaRPr kumimoji="0" lang="ko-KR" altLang="ko-KR" sz="4000" b="1" dirty="0">
                  <a:latin typeface="Arial Black" pitchFamily="34" charset="0"/>
                  <a:ea typeface="맑은 고딕" pitchFamily="50" charset="-127"/>
                </a:endParaRPr>
              </a:p>
            </p:txBody>
          </p:sp>
          <p:grpSp>
            <p:nvGrpSpPr>
              <p:cNvPr id="17" name="Group 93"/>
              <p:cNvGrpSpPr>
                <a:grpSpLocks/>
              </p:cNvGrpSpPr>
              <p:nvPr/>
            </p:nvGrpSpPr>
            <p:grpSpPr bwMode="auto">
              <a:xfrm>
                <a:off x="564" y="2517"/>
                <a:ext cx="418" cy="451"/>
                <a:chOff x="582" y="2015"/>
                <a:chExt cx="418" cy="451"/>
              </a:xfrm>
            </p:grpSpPr>
            <p:sp>
              <p:nvSpPr>
                <p:cNvPr id="18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582" y="2015"/>
                  <a:ext cx="418" cy="3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ko-KR" sz="1800" dirty="0"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19" name="Oval 12"/>
                <p:cNvSpPr>
                  <a:spLocks noChangeArrowheads="1"/>
                </p:cNvSpPr>
                <p:nvPr/>
              </p:nvSpPr>
              <p:spPr bwMode="auto">
                <a:xfrm flipV="1">
                  <a:off x="634" y="2244"/>
                  <a:ext cx="296" cy="22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9999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kumimoji="0" lang="ko-KR" altLang="ko-KR" sz="1800" dirty="0">
                    <a:solidFill>
                      <a:srgbClr val="1D520A"/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</p:grpSp>
        <p:pic>
          <p:nvPicPr>
            <p:cNvPr id="15" name="Picture 43" descr="C:\Documents and Settings\admin\바탕 화면\다이어그램\새 폴더\원그림자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2387"/>
              <a:ext cx="684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TextBox 76"/>
          <p:cNvSpPr txBox="1">
            <a:spLocks noChangeArrowheads="1"/>
          </p:cNvSpPr>
          <p:nvPr/>
        </p:nvSpPr>
        <p:spPr bwMode="auto">
          <a:xfrm>
            <a:off x="672422" y="1260049"/>
            <a:ext cx="46216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ko-KR" sz="32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4</a:t>
            </a:r>
            <a:endParaRPr lang="en-US" altLang="ko-KR" sz="3200" b="1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882860" y="2060848"/>
            <a:ext cx="2793983" cy="489127"/>
            <a:chOff x="-389539" y="5454128"/>
            <a:chExt cx="2605979" cy="566512"/>
          </a:xfrm>
        </p:grpSpPr>
        <p:sp>
          <p:nvSpPr>
            <p:cNvPr id="22" name="모서리가 둥근 직사각형 27"/>
            <p:cNvSpPr>
              <a:spLocks noChangeArrowheads="1"/>
            </p:cNvSpPr>
            <p:nvPr/>
          </p:nvSpPr>
          <p:spPr bwMode="auto">
            <a:xfrm>
              <a:off x="-362251" y="5495812"/>
              <a:ext cx="2578691" cy="5248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  <a:alpha val="50195"/>
              </a:scheme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23" name="Group 45"/>
            <p:cNvGrpSpPr>
              <a:grpSpLocks/>
            </p:cNvGrpSpPr>
            <p:nvPr/>
          </p:nvGrpSpPr>
          <p:grpSpPr bwMode="auto">
            <a:xfrm>
              <a:off x="-389539" y="5454128"/>
              <a:ext cx="2573432" cy="523536"/>
              <a:chOff x="-2699" y="-405"/>
              <a:chExt cx="2936" cy="405"/>
            </a:xfrm>
          </p:grpSpPr>
          <p:sp>
            <p:nvSpPr>
              <p:cNvPr id="24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5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097453" y="2124567"/>
            <a:ext cx="23224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Economy Grade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971600" y="2636912"/>
            <a:ext cx="2523370" cy="392366"/>
            <a:chOff x="-389539" y="5454128"/>
            <a:chExt cx="2605979" cy="566512"/>
          </a:xfrm>
        </p:grpSpPr>
        <p:sp>
          <p:nvSpPr>
            <p:cNvPr id="28" name="모서리가 둥근 직사각형 27"/>
            <p:cNvSpPr>
              <a:spLocks noChangeArrowheads="1"/>
            </p:cNvSpPr>
            <p:nvPr/>
          </p:nvSpPr>
          <p:spPr bwMode="auto">
            <a:xfrm>
              <a:off x="-362251" y="5495812"/>
              <a:ext cx="2578691" cy="524828"/>
            </a:xfrm>
            <a:prstGeom prst="roundRect">
              <a:avLst>
                <a:gd name="adj" fmla="val 50000"/>
              </a:avLst>
            </a:prstGeom>
            <a:solidFill>
              <a:srgbClr val="00B0F0">
                <a:alpha val="50195"/>
              </a:srgb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29" name="Group 45"/>
            <p:cNvGrpSpPr>
              <a:grpSpLocks/>
            </p:cNvGrpSpPr>
            <p:nvPr/>
          </p:nvGrpSpPr>
          <p:grpSpPr bwMode="auto">
            <a:xfrm>
              <a:off x="-389539" y="5454128"/>
              <a:ext cx="2573432" cy="523536"/>
              <a:chOff x="-2699" y="-405"/>
              <a:chExt cx="2936" cy="405"/>
            </a:xfrm>
          </p:grpSpPr>
          <p:sp>
            <p:nvSpPr>
              <p:cNvPr id="30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1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noFill/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32" name="TextBox 46"/>
          <p:cNvSpPr txBox="1">
            <a:spLocks noChangeArrowheads="1"/>
          </p:cNvSpPr>
          <p:nvPr/>
        </p:nvSpPr>
        <p:spPr bwMode="auto">
          <a:xfrm>
            <a:off x="1079176" y="2683519"/>
            <a:ext cx="23406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PIGMENT FILM (Non-Ref.)</a:t>
            </a:r>
            <a:endParaRPr lang="en-US" altLang="ko-KR" sz="1200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3" name="대각선 방향의 모서리가 둥근 사각형 32"/>
          <p:cNvSpPr/>
          <p:nvPr/>
        </p:nvSpPr>
        <p:spPr>
          <a:xfrm>
            <a:off x="1072585" y="3036527"/>
            <a:ext cx="7531863" cy="492417"/>
          </a:xfrm>
          <a:prstGeom prst="round2DiagRect">
            <a:avLst>
              <a:gd name="adj1" fmla="val 11409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r>
              <a:rPr lang="en-US" altLang="ko-KR" sz="1000" b="1" dirty="0" smtClean="0">
                <a:solidFill>
                  <a:schemeClr val="tx1"/>
                </a:solidFill>
              </a:rPr>
              <a:t>PIGMENT FILM </a:t>
            </a:r>
            <a:r>
              <a:rPr lang="en-US" altLang="ko-KR" sz="1000" dirty="0" smtClean="0">
                <a:solidFill>
                  <a:schemeClr val="tx1"/>
                </a:solidFill>
              </a:rPr>
              <a:t>is produced by carbon and inorganic pigments. </a:t>
            </a:r>
            <a:br>
              <a:rPr lang="en-US" altLang="ko-KR" sz="1000" dirty="0" smtClean="0">
                <a:solidFill>
                  <a:schemeClr val="tx1"/>
                </a:solidFill>
              </a:rPr>
            </a:br>
            <a:r>
              <a:rPr lang="en-US" altLang="ko-KR" sz="1000" dirty="0" smtClean="0">
                <a:solidFill>
                  <a:schemeClr val="tx1"/>
                </a:solidFill>
              </a:rPr>
              <a:t>Unlikely to glue-type or dyed film, PIGMENT FILM has </a:t>
            </a:r>
            <a:r>
              <a:rPr lang="en-US" altLang="ko-KR" sz="1000" b="1" dirty="0" smtClean="0">
                <a:solidFill>
                  <a:schemeClr val="tx1"/>
                </a:solidFill>
              </a:rPr>
              <a:t>outstanding durability against fading and color changing. </a:t>
            </a:r>
          </a:p>
        </p:txBody>
      </p:sp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892920"/>
              </p:ext>
            </p:extLst>
          </p:nvPr>
        </p:nvGraphicFramePr>
        <p:xfrm>
          <a:off x="539552" y="3573016"/>
          <a:ext cx="8136904" cy="30455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992305"/>
                <a:gridCol w="1190766"/>
                <a:gridCol w="859998"/>
                <a:gridCol w="773355"/>
                <a:gridCol w="1008112"/>
                <a:gridCol w="792088"/>
                <a:gridCol w="734130"/>
                <a:gridCol w="1786150"/>
              </a:tblGrid>
              <a:tr h="3045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Category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Product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Reflective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VLT (%)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UV Block (%)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 Color</a:t>
                      </a:r>
                      <a:endParaRPr kumimoji="0" lang="ko-KR" altLang="en-US" sz="800" b="1" dirty="0" smtClean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Thickness</a:t>
                      </a:r>
                      <a:endParaRPr kumimoji="0" lang="ko-KR" altLang="en-US" sz="800" b="1" dirty="0" smtClean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Packaging</a:t>
                      </a:r>
                      <a:r>
                        <a:rPr kumimoji="0" lang="en-US" altLang="ko-KR" sz="800" b="1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 Size</a:t>
                      </a:r>
                      <a:endParaRPr kumimoji="0" lang="ko-KR" altLang="en-US" sz="800" b="1" dirty="0" smtClean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5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033404"/>
              </p:ext>
            </p:extLst>
          </p:nvPr>
        </p:nvGraphicFramePr>
        <p:xfrm>
          <a:off x="535593" y="3949576"/>
          <a:ext cx="8136904" cy="1066800"/>
        </p:xfrm>
        <a:graphic>
          <a:graphicData uri="http://schemas.openxmlformats.org/drawingml/2006/table">
            <a:tbl>
              <a:tblPr bandRow="1">
                <a:tableStyleId>{74C1A8A3-306A-4EB7-A6B1-4F7E0EB9C5D6}</a:tableStyleId>
              </a:tblPr>
              <a:tblGrid>
                <a:gridCol w="992305"/>
                <a:gridCol w="1190766"/>
                <a:gridCol w="859998"/>
                <a:gridCol w="777314"/>
                <a:gridCol w="1008112"/>
                <a:gridCol w="792088"/>
                <a:gridCol w="733808"/>
                <a:gridCol w="1782513"/>
              </a:tblGrid>
              <a:tr h="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Pigment 1ply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C1-BK</a:t>
                      </a: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 05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Non-Ref.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99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</a:tcPr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Black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Charcoal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1mil</a:t>
                      </a:r>
                      <a:endParaRPr kumimoji="0" lang="ko-KR" altLang="en-US" sz="8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1.52M X 30M (60in X 100ft)</a:t>
                      </a:r>
                      <a:endParaRPr lang="ko-KR" altLang="en-US" sz="8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1.52M X 600M (60in X 2000ft)</a:t>
                      </a:r>
                      <a:endParaRPr kumimoji="0" lang="ko-KR" altLang="en-US" sz="8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54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C1-BK 15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Non-Ref.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99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8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1mil</a:t>
                      </a:r>
                      <a:endParaRPr kumimoji="0" lang="ko-KR" altLang="en-US" sz="8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8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C1-BK 25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Non-Ref.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99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8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1mil</a:t>
                      </a:r>
                      <a:endParaRPr kumimoji="0" lang="ko-KR" altLang="en-US" sz="8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8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C1-BK</a:t>
                      </a: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 35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Non-Ref.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99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8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1mil</a:t>
                      </a:r>
                      <a:endParaRPr kumimoji="0" lang="ko-KR" altLang="en-US" sz="8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8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C1-BK</a:t>
                      </a: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 50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Non-Ref.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99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8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1mil</a:t>
                      </a:r>
                      <a:endParaRPr kumimoji="0" lang="ko-KR" altLang="en-US" sz="8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8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" name="대각선 방향의 모서리가 둥근 사각형 35"/>
          <p:cNvSpPr/>
          <p:nvPr/>
        </p:nvSpPr>
        <p:spPr>
          <a:xfrm>
            <a:off x="562002" y="5101704"/>
            <a:ext cx="7531863" cy="246208"/>
          </a:xfrm>
          <a:prstGeom prst="round2DiagRect">
            <a:avLst>
              <a:gd name="adj1" fmla="val 11409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r>
              <a:rPr lang="en-US" altLang="ko-KR" sz="800" dirty="0" smtClean="0">
                <a:solidFill>
                  <a:schemeClr val="tx1"/>
                </a:solidFill>
              </a:rPr>
              <a:t>** </a:t>
            </a:r>
            <a:r>
              <a:rPr lang="en-US" altLang="ko-KR" sz="800" b="1" dirty="0" smtClean="0">
                <a:solidFill>
                  <a:schemeClr val="tx1"/>
                </a:solidFill>
              </a:rPr>
              <a:t> Pigment Film </a:t>
            </a:r>
            <a:r>
              <a:rPr lang="en-US" altLang="ko-KR" sz="800" dirty="0" smtClean="0">
                <a:solidFill>
                  <a:schemeClr val="tx1"/>
                </a:solidFill>
              </a:rPr>
              <a:t>is also available in 2ply 1.5mil.</a:t>
            </a:r>
          </a:p>
        </p:txBody>
      </p:sp>
      <p:grpSp>
        <p:nvGrpSpPr>
          <p:cNvPr id="37" name="Group 90"/>
          <p:cNvGrpSpPr>
            <a:grpSpLocks/>
          </p:cNvGrpSpPr>
          <p:nvPr/>
        </p:nvGrpSpPr>
        <p:grpSpPr bwMode="auto">
          <a:xfrm>
            <a:off x="971600" y="1522970"/>
            <a:ext cx="588265" cy="533325"/>
            <a:chOff x="431" y="2387"/>
            <a:chExt cx="684" cy="684"/>
          </a:xfrm>
        </p:grpSpPr>
        <p:grpSp>
          <p:nvGrpSpPr>
            <p:cNvPr id="38" name="Group 91"/>
            <p:cNvGrpSpPr>
              <a:grpSpLocks/>
            </p:cNvGrpSpPr>
            <p:nvPr/>
          </p:nvGrpSpPr>
          <p:grpSpPr bwMode="auto">
            <a:xfrm>
              <a:off x="546" y="2502"/>
              <a:ext cx="461" cy="466"/>
              <a:chOff x="546" y="2502"/>
              <a:chExt cx="461" cy="466"/>
            </a:xfrm>
          </p:grpSpPr>
          <p:sp>
            <p:nvSpPr>
              <p:cNvPr id="40" name="Oval 182"/>
              <p:cNvSpPr>
                <a:spLocks noChangeArrowheads="1"/>
              </p:cNvSpPr>
              <p:nvPr/>
            </p:nvSpPr>
            <p:spPr bwMode="gray">
              <a:xfrm>
                <a:off x="546" y="2502"/>
                <a:ext cx="461" cy="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8A9AA"/>
                  </a:gs>
                </a:gsLst>
                <a:lin ang="5400000" scaled="1"/>
              </a:gradFill>
              <a:ln w="12700" algn="ctr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lIns="180000" tIns="0" rIns="0" bIns="0" anchor="ctr"/>
              <a:lstStyle/>
              <a:p>
                <a:pPr defTabSz="801688" eaLnBrk="0" latinLnBrk="0" hangingPunct="0"/>
                <a:endParaRPr kumimoji="0" lang="ko-KR" altLang="ko-KR" sz="4000" b="1" dirty="0">
                  <a:latin typeface="Arial Black" pitchFamily="34" charset="0"/>
                  <a:ea typeface="맑은 고딕" pitchFamily="50" charset="-127"/>
                </a:endParaRPr>
              </a:p>
            </p:txBody>
          </p:sp>
          <p:grpSp>
            <p:nvGrpSpPr>
              <p:cNvPr id="41" name="Group 93"/>
              <p:cNvGrpSpPr>
                <a:grpSpLocks/>
              </p:cNvGrpSpPr>
              <p:nvPr/>
            </p:nvGrpSpPr>
            <p:grpSpPr bwMode="auto">
              <a:xfrm>
                <a:off x="564" y="2517"/>
                <a:ext cx="418" cy="451"/>
                <a:chOff x="582" y="2015"/>
                <a:chExt cx="418" cy="451"/>
              </a:xfrm>
            </p:grpSpPr>
            <p:sp>
              <p:nvSpPr>
                <p:cNvPr id="42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582" y="2015"/>
                  <a:ext cx="418" cy="3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ko-KR" sz="1800" dirty="0"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43" name="Oval 12"/>
                <p:cNvSpPr>
                  <a:spLocks noChangeArrowheads="1"/>
                </p:cNvSpPr>
                <p:nvPr/>
              </p:nvSpPr>
              <p:spPr bwMode="auto">
                <a:xfrm flipV="1">
                  <a:off x="634" y="2244"/>
                  <a:ext cx="296" cy="22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9999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kumimoji="0" lang="ko-KR" altLang="ko-KR" sz="1800" dirty="0">
                    <a:solidFill>
                      <a:srgbClr val="1D520A"/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</p:grpSp>
        <p:pic>
          <p:nvPicPr>
            <p:cNvPr id="39" name="Picture 43" descr="C:\Documents and Settings\admin\바탕 화면\다이어그램\새 폴더\원그림자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2387"/>
              <a:ext cx="684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" name="TextBox 76"/>
          <p:cNvSpPr txBox="1">
            <a:spLocks noChangeArrowheads="1"/>
          </p:cNvSpPr>
          <p:nvPr/>
        </p:nvSpPr>
        <p:spPr bwMode="auto">
          <a:xfrm>
            <a:off x="1039738" y="1613412"/>
            <a:ext cx="4366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ko-KR" sz="16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-7</a:t>
            </a:r>
            <a:endParaRPr lang="en-US" altLang="ko-KR" sz="1600" b="1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45" name="Grafik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0" y="396708"/>
            <a:ext cx="1629714" cy="48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4"/>
          <p:cNvSpPr/>
          <p:nvPr/>
        </p:nvSpPr>
        <p:spPr>
          <a:xfrm>
            <a:off x="0" y="260648"/>
            <a:ext cx="9144000" cy="79053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돋움"/>
              <a:cs typeface="+mn-cs"/>
            </a:endParaRPr>
          </a:p>
        </p:txBody>
      </p:sp>
      <p:sp>
        <p:nvSpPr>
          <p:cNvPr id="47" name="직사각형 42"/>
          <p:cNvSpPr>
            <a:spLocks noChangeArrowheads="1"/>
          </p:cNvSpPr>
          <p:nvPr/>
        </p:nvSpPr>
        <p:spPr bwMode="auto">
          <a:xfrm>
            <a:off x="1475656" y="765284"/>
            <a:ext cx="712879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A</a:t>
            </a:r>
            <a:r>
              <a:rPr lang="en-US" altLang="ko-KR" sz="800" dirty="0" smtClean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 researcher and 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manufacturer </a:t>
            </a:r>
            <a:r>
              <a:rPr lang="en-US" altLang="ko-KR" sz="800" dirty="0" smtClean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of producing energy efficient 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products </a:t>
            </a:r>
            <a:r>
              <a:rPr lang="en-US" altLang="ko-KR" sz="800" dirty="0" smtClean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 and providing with energy saving solution in variety of industries. </a:t>
            </a:r>
            <a:endParaRPr lang="en-US" altLang="ko-KR" sz="800" dirty="0">
              <a:solidFill>
                <a:schemeClr val="bg1">
                  <a:lumMod val="65000"/>
                </a:schemeClr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grpSp>
        <p:nvGrpSpPr>
          <p:cNvPr id="48" name="Group 43"/>
          <p:cNvGrpSpPr>
            <a:grpSpLocks/>
          </p:cNvGrpSpPr>
          <p:nvPr/>
        </p:nvGrpSpPr>
        <p:grpSpPr bwMode="auto">
          <a:xfrm>
            <a:off x="911973" y="1318658"/>
            <a:ext cx="4534080" cy="554560"/>
            <a:chOff x="748" y="-516"/>
            <a:chExt cx="2969" cy="429"/>
          </a:xfrm>
        </p:grpSpPr>
        <p:sp>
          <p:nvSpPr>
            <p:cNvPr id="49" name="모서리가 둥근 직사각형 27"/>
            <p:cNvSpPr>
              <a:spLocks noChangeArrowheads="1"/>
            </p:cNvSpPr>
            <p:nvPr/>
          </p:nvSpPr>
          <p:spPr bwMode="auto">
            <a:xfrm>
              <a:off x="775" y="-493"/>
              <a:ext cx="2942" cy="406"/>
            </a:xfrm>
            <a:prstGeom prst="roundRect">
              <a:avLst>
                <a:gd name="adj" fmla="val 50000"/>
              </a:avLst>
            </a:prstGeom>
            <a:solidFill>
              <a:srgbClr val="D1D1D1">
                <a:alpha val="50195"/>
              </a:srgb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50" name="Group 45"/>
            <p:cNvGrpSpPr>
              <a:grpSpLocks/>
            </p:cNvGrpSpPr>
            <p:nvPr/>
          </p:nvGrpSpPr>
          <p:grpSpPr bwMode="auto">
            <a:xfrm>
              <a:off x="748" y="-516"/>
              <a:ext cx="2936" cy="405"/>
              <a:chOff x="-2699" y="-405"/>
              <a:chExt cx="2936" cy="405"/>
            </a:xfrm>
          </p:grpSpPr>
          <p:sp>
            <p:nvSpPr>
              <p:cNvPr id="51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52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noFill/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53" name="TextBox 46"/>
          <p:cNvSpPr txBox="1">
            <a:spLocks noChangeArrowheads="1"/>
          </p:cNvSpPr>
          <p:nvPr/>
        </p:nvSpPr>
        <p:spPr bwMode="auto">
          <a:xfrm>
            <a:off x="1626353" y="1390096"/>
            <a:ext cx="3737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000" b="1" dirty="0">
                <a:cs typeface="Arial" charset="0"/>
              </a:rPr>
              <a:t>E&amp;B </a:t>
            </a:r>
            <a:r>
              <a:rPr lang="en-US" altLang="ko-KR" sz="2000" b="1" dirty="0" smtClean="0">
                <a:cs typeface="Arial" charset="0"/>
              </a:rPr>
              <a:t>Architectural Film</a:t>
            </a:r>
            <a:endParaRPr lang="en-US" altLang="ko-KR" sz="2000" b="1" dirty="0">
              <a:cs typeface="Arial" charset="0"/>
            </a:endParaRPr>
          </a:p>
        </p:txBody>
      </p:sp>
      <p:grpSp>
        <p:nvGrpSpPr>
          <p:cNvPr id="54" name="Group 90"/>
          <p:cNvGrpSpPr>
            <a:grpSpLocks/>
          </p:cNvGrpSpPr>
          <p:nvPr/>
        </p:nvGrpSpPr>
        <p:grpSpPr bwMode="auto">
          <a:xfrm>
            <a:off x="366866" y="1052736"/>
            <a:ext cx="1003560" cy="1003560"/>
            <a:chOff x="431" y="2387"/>
            <a:chExt cx="684" cy="684"/>
          </a:xfrm>
        </p:grpSpPr>
        <p:grpSp>
          <p:nvGrpSpPr>
            <p:cNvPr id="55" name="Group 91"/>
            <p:cNvGrpSpPr>
              <a:grpSpLocks/>
            </p:cNvGrpSpPr>
            <p:nvPr/>
          </p:nvGrpSpPr>
          <p:grpSpPr bwMode="auto">
            <a:xfrm>
              <a:off x="546" y="2502"/>
              <a:ext cx="461" cy="466"/>
              <a:chOff x="546" y="2502"/>
              <a:chExt cx="461" cy="466"/>
            </a:xfrm>
          </p:grpSpPr>
          <p:sp>
            <p:nvSpPr>
              <p:cNvPr id="57" name="Oval 182"/>
              <p:cNvSpPr>
                <a:spLocks noChangeArrowheads="1"/>
              </p:cNvSpPr>
              <p:nvPr/>
            </p:nvSpPr>
            <p:spPr bwMode="gray">
              <a:xfrm>
                <a:off x="546" y="2502"/>
                <a:ext cx="461" cy="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8A9AA"/>
                  </a:gs>
                </a:gsLst>
                <a:lin ang="5400000" scaled="1"/>
              </a:gradFill>
              <a:ln w="12700" algn="ctr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lIns="180000" tIns="0" rIns="0" bIns="0" anchor="ctr"/>
              <a:lstStyle/>
              <a:p>
                <a:pPr defTabSz="801688" eaLnBrk="0" latinLnBrk="0" hangingPunct="0"/>
                <a:endParaRPr kumimoji="0" lang="ko-KR" altLang="ko-KR" sz="4000" b="1" dirty="0">
                  <a:latin typeface="Arial Black" pitchFamily="34" charset="0"/>
                  <a:ea typeface="맑은 고딕" pitchFamily="50" charset="-127"/>
                </a:endParaRPr>
              </a:p>
            </p:txBody>
          </p:sp>
          <p:grpSp>
            <p:nvGrpSpPr>
              <p:cNvPr id="58" name="Group 93"/>
              <p:cNvGrpSpPr>
                <a:grpSpLocks/>
              </p:cNvGrpSpPr>
              <p:nvPr/>
            </p:nvGrpSpPr>
            <p:grpSpPr bwMode="auto">
              <a:xfrm>
                <a:off x="564" y="2517"/>
                <a:ext cx="418" cy="451"/>
                <a:chOff x="582" y="2015"/>
                <a:chExt cx="418" cy="451"/>
              </a:xfrm>
            </p:grpSpPr>
            <p:sp>
              <p:nvSpPr>
                <p:cNvPr id="59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582" y="2015"/>
                  <a:ext cx="418" cy="3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ko-KR" sz="1800" dirty="0"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60" name="Oval 12"/>
                <p:cNvSpPr>
                  <a:spLocks noChangeArrowheads="1"/>
                </p:cNvSpPr>
                <p:nvPr/>
              </p:nvSpPr>
              <p:spPr bwMode="auto">
                <a:xfrm flipV="1">
                  <a:off x="634" y="2244"/>
                  <a:ext cx="296" cy="22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9999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kumimoji="0" lang="ko-KR" altLang="ko-KR" sz="1800" dirty="0">
                    <a:solidFill>
                      <a:srgbClr val="1D520A"/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</p:grpSp>
        <p:pic>
          <p:nvPicPr>
            <p:cNvPr id="56" name="Picture 43" descr="C:\Documents and Settings\admin\바탕 화면\다이어그램\새 폴더\원그림자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2387"/>
              <a:ext cx="684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" name="TextBox 76"/>
          <p:cNvSpPr txBox="1">
            <a:spLocks noChangeArrowheads="1"/>
          </p:cNvSpPr>
          <p:nvPr/>
        </p:nvSpPr>
        <p:spPr bwMode="auto">
          <a:xfrm>
            <a:off x="672422" y="1260049"/>
            <a:ext cx="46216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ko-KR" sz="32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5</a:t>
            </a:r>
            <a:endParaRPr lang="en-US" altLang="ko-KR" sz="3200" b="1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62" name="그룹 61"/>
          <p:cNvGrpSpPr/>
          <p:nvPr/>
        </p:nvGrpSpPr>
        <p:grpSpPr>
          <a:xfrm>
            <a:off x="882860" y="2060848"/>
            <a:ext cx="2793983" cy="489127"/>
            <a:chOff x="-389539" y="5454128"/>
            <a:chExt cx="2605979" cy="566512"/>
          </a:xfrm>
        </p:grpSpPr>
        <p:sp>
          <p:nvSpPr>
            <p:cNvPr id="63" name="모서리가 둥근 직사각형 27"/>
            <p:cNvSpPr>
              <a:spLocks noChangeArrowheads="1"/>
            </p:cNvSpPr>
            <p:nvPr/>
          </p:nvSpPr>
          <p:spPr bwMode="auto">
            <a:xfrm>
              <a:off x="-362251" y="5495812"/>
              <a:ext cx="2578691" cy="5248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  <a:alpha val="50195"/>
              </a:scheme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64" name="Group 45"/>
            <p:cNvGrpSpPr>
              <a:grpSpLocks/>
            </p:cNvGrpSpPr>
            <p:nvPr/>
          </p:nvGrpSpPr>
          <p:grpSpPr bwMode="auto">
            <a:xfrm>
              <a:off x="-389539" y="5454128"/>
              <a:ext cx="2573432" cy="523536"/>
              <a:chOff x="-2699" y="-405"/>
              <a:chExt cx="2936" cy="405"/>
            </a:xfrm>
          </p:grpSpPr>
          <p:sp>
            <p:nvSpPr>
              <p:cNvPr id="65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66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1097453" y="2124567"/>
            <a:ext cx="23224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+mn-ea"/>
              </a:rPr>
              <a:t>Low-E Film</a:t>
            </a:r>
            <a:endParaRPr lang="en-US" altLang="ko-KR" sz="16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68" name="그룹 67"/>
          <p:cNvGrpSpPr/>
          <p:nvPr/>
        </p:nvGrpSpPr>
        <p:grpSpPr>
          <a:xfrm>
            <a:off x="971600" y="2636912"/>
            <a:ext cx="2330501" cy="392366"/>
            <a:chOff x="-389539" y="5454128"/>
            <a:chExt cx="2605979" cy="566512"/>
          </a:xfrm>
        </p:grpSpPr>
        <p:sp>
          <p:nvSpPr>
            <p:cNvPr id="69" name="모서리가 둥근 직사각형 68"/>
            <p:cNvSpPr>
              <a:spLocks noChangeArrowheads="1"/>
            </p:cNvSpPr>
            <p:nvPr/>
          </p:nvSpPr>
          <p:spPr bwMode="auto">
            <a:xfrm>
              <a:off x="-362251" y="5495812"/>
              <a:ext cx="2578691" cy="524828"/>
            </a:xfrm>
            <a:prstGeom prst="roundRect">
              <a:avLst>
                <a:gd name="adj" fmla="val 50000"/>
              </a:avLst>
            </a:prstGeom>
            <a:solidFill>
              <a:srgbClr val="00B0F0">
                <a:alpha val="50195"/>
              </a:srgb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70" name="Group 45"/>
            <p:cNvGrpSpPr>
              <a:grpSpLocks/>
            </p:cNvGrpSpPr>
            <p:nvPr/>
          </p:nvGrpSpPr>
          <p:grpSpPr bwMode="auto">
            <a:xfrm>
              <a:off x="-389539" y="5454128"/>
              <a:ext cx="2573432" cy="523536"/>
              <a:chOff x="-2699" y="-405"/>
              <a:chExt cx="2936" cy="405"/>
            </a:xfrm>
          </p:grpSpPr>
          <p:sp>
            <p:nvSpPr>
              <p:cNvPr id="71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72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noFill/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73" name="TextBox 46"/>
          <p:cNvSpPr txBox="1">
            <a:spLocks noChangeArrowheads="1"/>
          </p:cNvSpPr>
          <p:nvPr/>
        </p:nvSpPr>
        <p:spPr bwMode="auto">
          <a:xfrm>
            <a:off x="1079176" y="2683519"/>
            <a:ext cx="23406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ECLIPS SERIES</a:t>
            </a:r>
            <a:endParaRPr lang="en-US" altLang="ko-KR" sz="1200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74" name="대각선 방향의 모서리가 둥근 사각형 73"/>
          <p:cNvSpPr/>
          <p:nvPr/>
        </p:nvSpPr>
        <p:spPr>
          <a:xfrm>
            <a:off x="1072585" y="3036527"/>
            <a:ext cx="7531863" cy="608497"/>
          </a:xfrm>
          <a:prstGeom prst="round2DiagRect">
            <a:avLst>
              <a:gd name="adj1" fmla="val 11409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r>
              <a:rPr lang="en-US" altLang="ko-KR" sz="1000" b="1" dirty="0" smtClean="0">
                <a:solidFill>
                  <a:schemeClr val="tx1"/>
                </a:solidFill>
              </a:rPr>
              <a:t>ECLIPS SERIES (EC) </a:t>
            </a:r>
            <a:r>
              <a:rPr lang="en-US" altLang="ko-KR" sz="1000" dirty="0" smtClean="0">
                <a:solidFill>
                  <a:schemeClr val="tx1"/>
                </a:solidFill>
              </a:rPr>
              <a:t>is state-of-art Low-E Film with great performance of summer effect and winter effect. </a:t>
            </a:r>
          </a:p>
          <a:p>
            <a:r>
              <a:rPr lang="en-US" altLang="ko-KR" sz="1000" dirty="0" smtClean="0">
                <a:solidFill>
                  <a:schemeClr val="tx1"/>
                </a:solidFill>
              </a:rPr>
              <a:t>In summer, it rejects solar heat from outside. In winter, it keeps the warm air inside. </a:t>
            </a:r>
          </a:p>
          <a:p>
            <a:r>
              <a:rPr lang="en-US" altLang="ko-KR" sz="1000" dirty="0" smtClean="0">
                <a:solidFill>
                  <a:schemeClr val="tx1"/>
                </a:solidFill>
              </a:rPr>
              <a:t>It is </a:t>
            </a:r>
            <a:r>
              <a:rPr lang="en-US" altLang="ko-KR" sz="1000" b="1" dirty="0" smtClean="0">
                <a:solidFill>
                  <a:schemeClr val="tx1"/>
                </a:solidFill>
              </a:rPr>
              <a:t>true energy saving for 4 seasons in all climates.</a:t>
            </a:r>
          </a:p>
        </p:txBody>
      </p:sp>
      <p:grpSp>
        <p:nvGrpSpPr>
          <p:cNvPr id="78" name="Group 90"/>
          <p:cNvGrpSpPr>
            <a:grpSpLocks/>
          </p:cNvGrpSpPr>
          <p:nvPr/>
        </p:nvGrpSpPr>
        <p:grpSpPr bwMode="auto">
          <a:xfrm>
            <a:off x="971600" y="1522970"/>
            <a:ext cx="588265" cy="533325"/>
            <a:chOff x="431" y="2387"/>
            <a:chExt cx="684" cy="684"/>
          </a:xfrm>
        </p:grpSpPr>
        <p:grpSp>
          <p:nvGrpSpPr>
            <p:cNvPr id="79" name="Group 91"/>
            <p:cNvGrpSpPr>
              <a:grpSpLocks/>
            </p:cNvGrpSpPr>
            <p:nvPr/>
          </p:nvGrpSpPr>
          <p:grpSpPr bwMode="auto">
            <a:xfrm>
              <a:off x="546" y="2502"/>
              <a:ext cx="461" cy="466"/>
              <a:chOff x="546" y="2502"/>
              <a:chExt cx="461" cy="466"/>
            </a:xfrm>
          </p:grpSpPr>
          <p:sp>
            <p:nvSpPr>
              <p:cNvPr id="81" name="Oval 182"/>
              <p:cNvSpPr>
                <a:spLocks noChangeArrowheads="1"/>
              </p:cNvSpPr>
              <p:nvPr/>
            </p:nvSpPr>
            <p:spPr bwMode="gray">
              <a:xfrm>
                <a:off x="546" y="2502"/>
                <a:ext cx="461" cy="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8A9AA"/>
                  </a:gs>
                </a:gsLst>
                <a:lin ang="5400000" scaled="1"/>
              </a:gradFill>
              <a:ln w="12700" algn="ctr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lIns="180000" tIns="0" rIns="0" bIns="0" anchor="ctr"/>
              <a:lstStyle/>
              <a:p>
                <a:pPr defTabSz="801688" eaLnBrk="0" latinLnBrk="0" hangingPunct="0"/>
                <a:endParaRPr kumimoji="0" lang="ko-KR" altLang="ko-KR" sz="4000" b="1" dirty="0">
                  <a:latin typeface="Arial Black" pitchFamily="34" charset="0"/>
                  <a:ea typeface="맑은 고딕" pitchFamily="50" charset="-127"/>
                </a:endParaRPr>
              </a:p>
            </p:txBody>
          </p:sp>
          <p:grpSp>
            <p:nvGrpSpPr>
              <p:cNvPr id="82" name="Group 93"/>
              <p:cNvGrpSpPr>
                <a:grpSpLocks/>
              </p:cNvGrpSpPr>
              <p:nvPr/>
            </p:nvGrpSpPr>
            <p:grpSpPr bwMode="auto">
              <a:xfrm>
                <a:off x="564" y="2517"/>
                <a:ext cx="418" cy="451"/>
                <a:chOff x="582" y="2015"/>
                <a:chExt cx="418" cy="451"/>
              </a:xfrm>
            </p:grpSpPr>
            <p:sp>
              <p:nvSpPr>
                <p:cNvPr id="83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582" y="2015"/>
                  <a:ext cx="418" cy="3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ko-KR" sz="1800" dirty="0"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84" name="Oval 12"/>
                <p:cNvSpPr>
                  <a:spLocks noChangeArrowheads="1"/>
                </p:cNvSpPr>
                <p:nvPr/>
              </p:nvSpPr>
              <p:spPr bwMode="auto">
                <a:xfrm flipV="1">
                  <a:off x="634" y="2244"/>
                  <a:ext cx="296" cy="22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9999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kumimoji="0" lang="ko-KR" altLang="ko-KR" sz="1800" dirty="0">
                    <a:solidFill>
                      <a:srgbClr val="1D520A"/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</p:grpSp>
        <p:pic>
          <p:nvPicPr>
            <p:cNvPr id="80" name="Picture 43" descr="C:\Documents and Settings\admin\바탕 화면\다이어그램\새 폴더\원그림자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2387"/>
              <a:ext cx="684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5" name="TextBox 76"/>
          <p:cNvSpPr txBox="1">
            <a:spLocks noChangeArrowheads="1"/>
          </p:cNvSpPr>
          <p:nvPr/>
        </p:nvSpPr>
        <p:spPr bwMode="auto">
          <a:xfrm>
            <a:off x="1039738" y="1613412"/>
            <a:ext cx="4366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ko-KR" sz="16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-1</a:t>
            </a:r>
            <a:endParaRPr lang="en-US" altLang="ko-KR" sz="1600" b="1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graphicFrame>
        <p:nvGraphicFramePr>
          <p:cNvPr id="86" name="표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789223"/>
              </p:ext>
            </p:extLst>
          </p:nvPr>
        </p:nvGraphicFramePr>
        <p:xfrm>
          <a:off x="539552" y="3717032"/>
          <a:ext cx="8136904" cy="432048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008112"/>
                <a:gridCol w="792088"/>
                <a:gridCol w="864096"/>
                <a:gridCol w="864096"/>
                <a:gridCol w="720080"/>
                <a:gridCol w="720080"/>
                <a:gridCol w="648072"/>
                <a:gridCol w="792088"/>
                <a:gridCol w="792088"/>
                <a:gridCol w="936104"/>
              </a:tblGrid>
              <a:tr h="2160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Product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Visible Light (%)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IR Reject </a:t>
                      </a:r>
                      <a:b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UV Block </a:t>
                      </a:r>
                      <a:br>
                        <a:rPr lang="en-US" altLang="ko-KR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altLang="ko-KR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TSER</a:t>
                      </a:r>
                      <a:endParaRPr kumimoji="0" lang="ko-KR" altLang="en-US" sz="800" b="1" dirty="0" smtClean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U-Value</a:t>
                      </a:r>
                      <a:br>
                        <a:rPr kumimoji="0" lang="en-US" altLang="ko-KR" sz="8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</a:br>
                      <a:r>
                        <a:rPr lang="en-US" altLang="ko-KR" sz="800" dirty="0" smtClean="0">
                          <a:effectLst/>
                        </a:rPr>
                        <a:t>(W/㎡K)</a:t>
                      </a:r>
                      <a:endParaRPr kumimoji="0" lang="ko-KR" altLang="en-US" sz="800" b="1" dirty="0" smtClean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Emissivity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(in)</a:t>
                      </a:r>
                      <a:endParaRPr kumimoji="0" lang="ko-KR" altLang="en-US" sz="800" b="1" dirty="0" smtClean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Size</a:t>
                      </a:r>
                      <a:endParaRPr kumimoji="0" lang="ko-KR" altLang="en-US" sz="800" b="1" dirty="0" smtClean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Transmit.</a:t>
                      </a:r>
                      <a:r>
                        <a:rPr lang="en-US" sz="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Reflect. (in)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Reflect. (ex)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7" name="표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263623"/>
              </p:ext>
            </p:extLst>
          </p:nvPr>
        </p:nvGraphicFramePr>
        <p:xfrm>
          <a:off x="539552" y="4221088"/>
          <a:ext cx="8136904" cy="426720"/>
        </p:xfrm>
        <a:graphic>
          <a:graphicData uri="http://schemas.openxmlformats.org/drawingml/2006/table">
            <a:tbl>
              <a:tblPr bandRow="1">
                <a:tableStyleId>{74C1A8A3-306A-4EB7-A6B1-4F7E0EB9C5D6}</a:tableStyleId>
              </a:tblPr>
              <a:tblGrid>
                <a:gridCol w="1008112"/>
                <a:gridCol w="792088"/>
                <a:gridCol w="864096"/>
                <a:gridCol w="864096"/>
                <a:gridCol w="720080"/>
                <a:gridCol w="720080"/>
                <a:gridCol w="648072"/>
                <a:gridCol w="792088"/>
                <a:gridCol w="813934"/>
                <a:gridCol w="914258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EC 50</a:t>
                      </a:r>
                      <a:endParaRPr kumimoji="0" lang="ko-KR" altLang="en-US" sz="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60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19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95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99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59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4.5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0.34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1.52M X 30M</a:t>
                      </a:r>
                    </a:p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(60in X 100ft)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T w="254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EC 80</a:t>
                      </a:r>
                      <a:endParaRPr kumimoji="0" lang="ko-KR" altLang="en-US" sz="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76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21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50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99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38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4.8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0.48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2" name="Grafik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0" y="396708"/>
            <a:ext cx="1629714" cy="48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260648"/>
            <a:ext cx="9144000" cy="79053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돋움"/>
              <a:cs typeface="+mn-cs"/>
            </a:endParaRPr>
          </a:p>
        </p:txBody>
      </p:sp>
      <p:sp>
        <p:nvSpPr>
          <p:cNvPr id="6" name="직사각형 42"/>
          <p:cNvSpPr>
            <a:spLocks noChangeArrowheads="1"/>
          </p:cNvSpPr>
          <p:nvPr/>
        </p:nvSpPr>
        <p:spPr bwMode="auto">
          <a:xfrm>
            <a:off x="1475656" y="765284"/>
            <a:ext cx="712879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A</a:t>
            </a:r>
            <a:r>
              <a:rPr lang="en-US" altLang="ko-KR" sz="800" dirty="0" smtClean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 researcher and 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manufacturer </a:t>
            </a:r>
            <a:r>
              <a:rPr lang="en-US" altLang="ko-KR" sz="800" dirty="0" smtClean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of producing energy efficient 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products </a:t>
            </a:r>
            <a:r>
              <a:rPr lang="en-US" altLang="ko-KR" sz="800" dirty="0" smtClean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 and providing with energy saving solution in variety of industries. </a:t>
            </a:r>
            <a:endParaRPr lang="en-US" altLang="ko-KR" sz="800" dirty="0">
              <a:solidFill>
                <a:schemeClr val="bg1">
                  <a:lumMod val="65000"/>
                </a:schemeClr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911973" y="1318658"/>
            <a:ext cx="4534080" cy="554560"/>
            <a:chOff x="748" y="-516"/>
            <a:chExt cx="2969" cy="429"/>
          </a:xfrm>
        </p:grpSpPr>
        <p:sp>
          <p:nvSpPr>
            <p:cNvPr id="8" name="모서리가 둥근 직사각형 27"/>
            <p:cNvSpPr>
              <a:spLocks noChangeArrowheads="1"/>
            </p:cNvSpPr>
            <p:nvPr/>
          </p:nvSpPr>
          <p:spPr bwMode="auto">
            <a:xfrm>
              <a:off x="775" y="-493"/>
              <a:ext cx="2942" cy="406"/>
            </a:xfrm>
            <a:prstGeom prst="roundRect">
              <a:avLst>
                <a:gd name="adj" fmla="val 50000"/>
              </a:avLst>
            </a:prstGeom>
            <a:solidFill>
              <a:srgbClr val="D1D1D1">
                <a:alpha val="50195"/>
              </a:srgb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9" name="Group 45"/>
            <p:cNvGrpSpPr>
              <a:grpSpLocks/>
            </p:cNvGrpSpPr>
            <p:nvPr/>
          </p:nvGrpSpPr>
          <p:grpSpPr bwMode="auto">
            <a:xfrm>
              <a:off x="748" y="-516"/>
              <a:ext cx="2936" cy="405"/>
              <a:chOff x="-2699" y="-405"/>
              <a:chExt cx="2936" cy="405"/>
            </a:xfrm>
          </p:grpSpPr>
          <p:sp>
            <p:nvSpPr>
              <p:cNvPr id="10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1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noFill/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12" name="TextBox 46"/>
          <p:cNvSpPr txBox="1">
            <a:spLocks noChangeArrowheads="1"/>
          </p:cNvSpPr>
          <p:nvPr/>
        </p:nvSpPr>
        <p:spPr bwMode="auto">
          <a:xfrm>
            <a:off x="1626353" y="1390096"/>
            <a:ext cx="3737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000" b="1" dirty="0">
                <a:cs typeface="Arial" charset="0"/>
              </a:rPr>
              <a:t>E&amp;B </a:t>
            </a:r>
            <a:r>
              <a:rPr lang="en-US" altLang="ko-KR" sz="2000" b="1" dirty="0" smtClean="0">
                <a:cs typeface="Arial" charset="0"/>
              </a:rPr>
              <a:t>Architectural Film</a:t>
            </a:r>
            <a:endParaRPr lang="en-US" altLang="ko-KR" sz="2000" b="1" dirty="0">
              <a:cs typeface="Arial" charset="0"/>
            </a:endParaRPr>
          </a:p>
        </p:txBody>
      </p:sp>
      <p:grpSp>
        <p:nvGrpSpPr>
          <p:cNvPr id="13" name="Group 90"/>
          <p:cNvGrpSpPr>
            <a:grpSpLocks/>
          </p:cNvGrpSpPr>
          <p:nvPr/>
        </p:nvGrpSpPr>
        <p:grpSpPr bwMode="auto">
          <a:xfrm>
            <a:off x="366866" y="1052736"/>
            <a:ext cx="1003560" cy="1003560"/>
            <a:chOff x="431" y="2387"/>
            <a:chExt cx="684" cy="684"/>
          </a:xfrm>
        </p:grpSpPr>
        <p:grpSp>
          <p:nvGrpSpPr>
            <p:cNvPr id="14" name="Group 91"/>
            <p:cNvGrpSpPr>
              <a:grpSpLocks/>
            </p:cNvGrpSpPr>
            <p:nvPr/>
          </p:nvGrpSpPr>
          <p:grpSpPr bwMode="auto">
            <a:xfrm>
              <a:off x="546" y="2502"/>
              <a:ext cx="461" cy="466"/>
              <a:chOff x="546" y="2502"/>
              <a:chExt cx="461" cy="466"/>
            </a:xfrm>
          </p:grpSpPr>
          <p:sp>
            <p:nvSpPr>
              <p:cNvPr id="16" name="Oval 182"/>
              <p:cNvSpPr>
                <a:spLocks noChangeArrowheads="1"/>
              </p:cNvSpPr>
              <p:nvPr/>
            </p:nvSpPr>
            <p:spPr bwMode="gray">
              <a:xfrm>
                <a:off x="546" y="2502"/>
                <a:ext cx="461" cy="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8A9AA"/>
                  </a:gs>
                </a:gsLst>
                <a:lin ang="5400000" scaled="1"/>
              </a:gradFill>
              <a:ln w="12700" algn="ctr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lIns="180000" tIns="0" rIns="0" bIns="0" anchor="ctr"/>
              <a:lstStyle/>
              <a:p>
                <a:pPr defTabSz="801688" eaLnBrk="0" latinLnBrk="0" hangingPunct="0"/>
                <a:endParaRPr kumimoji="0" lang="ko-KR" altLang="ko-KR" sz="4000" b="1" dirty="0">
                  <a:latin typeface="Arial Black" pitchFamily="34" charset="0"/>
                  <a:ea typeface="맑은 고딕" pitchFamily="50" charset="-127"/>
                </a:endParaRPr>
              </a:p>
            </p:txBody>
          </p:sp>
          <p:grpSp>
            <p:nvGrpSpPr>
              <p:cNvPr id="17" name="Group 93"/>
              <p:cNvGrpSpPr>
                <a:grpSpLocks/>
              </p:cNvGrpSpPr>
              <p:nvPr/>
            </p:nvGrpSpPr>
            <p:grpSpPr bwMode="auto">
              <a:xfrm>
                <a:off x="564" y="2517"/>
                <a:ext cx="418" cy="451"/>
                <a:chOff x="582" y="2015"/>
                <a:chExt cx="418" cy="451"/>
              </a:xfrm>
            </p:grpSpPr>
            <p:sp>
              <p:nvSpPr>
                <p:cNvPr id="18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582" y="2015"/>
                  <a:ext cx="418" cy="3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ko-KR" sz="1800" dirty="0"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19" name="Oval 12"/>
                <p:cNvSpPr>
                  <a:spLocks noChangeArrowheads="1"/>
                </p:cNvSpPr>
                <p:nvPr/>
              </p:nvSpPr>
              <p:spPr bwMode="auto">
                <a:xfrm flipV="1">
                  <a:off x="634" y="2244"/>
                  <a:ext cx="296" cy="22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9999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kumimoji="0" lang="ko-KR" altLang="ko-KR" sz="1800" dirty="0">
                    <a:solidFill>
                      <a:srgbClr val="1D520A"/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</p:grpSp>
        <p:pic>
          <p:nvPicPr>
            <p:cNvPr id="15" name="Picture 43" descr="C:\Documents and Settings\admin\바탕 화면\다이어그램\새 폴더\원그림자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2387"/>
              <a:ext cx="684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TextBox 76"/>
          <p:cNvSpPr txBox="1">
            <a:spLocks noChangeArrowheads="1"/>
          </p:cNvSpPr>
          <p:nvPr/>
        </p:nvSpPr>
        <p:spPr bwMode="auto">
          <a:xfrm>
            <a:off x="672422" y="1260049"/>
            <a:ext cx="46216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ko-KR" sz="32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5</a:t>
            </a:r>
            <a:endParaRPr lang="en-US" altLang="ko-KR" sz="3200" b="1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882860" y="2060848"/>
            <a:ext cx="2793983" cy="489127"/>
            <a:chOff x="-389539" y="5454128"/>
            <a:chExt cx="2605979" cy="566512"/>
          </a:xfrm>
        </p:grpSpPr>
        <p:sp>
          <p:nvSpPr>
            <p:cNvPr id="22" name="모서리가 둥근 직사각형 27"/>
            <p:cNvSpPr>
              <a:spLocks noChangeArrowheads="1"/>
            </p:cNvSpPr>
            <p:nvPr/>
          </p:nvSpPr>
          <p:spPr bwMode="auto">
            <a:xfrm>
              <a:off x="-362251" y="5495812"/>
              <a:ext cx="2578691" cy="5248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  <a:alpha val="50195"/>
              </a:scheme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23" name="Group 45"/>
            <p:cNvGrpSpPr>
              <a:grpSpLocks/>
            </p:cNvGrpSpPr>
            <p:nvPr/>
          </p:nvGrpSpPr>
          <p:grpSpPr bwMode="auto">
            <a:xfrm>
              <a:off x="-389539" y="5454128"/>
              <a:ext cx="2573432" cy="523536"/>
              <a:chOff x="-2699" y="-405"/>
              <a:chExt cx="2936" cy="405"/>
            </a:xfrm>
          </p:grpSpPr>
          <p:sp>
            <p:nvSpPr>
              <p:cNvPr id="24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5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097453" y="2124567"/>
            <a:ext cx="23224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+mn-ea"/>
              </a:rPr>
              <a:t>Superior IR Film</a:t>
            </a:r>
            <a:endParaRPr lang="en-US" altLang="ko-KR" sz="16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971600" y="2636912"/>
            <a:ext cx="2330501" cy="392366"/>
            <a:chOff x="-389539" y="5454128"/>
            <a:chExt cx="2605979" cy="566512"/>
          </a:xfrm>
        </p:grpSpPr>
        <p:sp>
          <p:nvSpPr>
            <p:cNvPr id="28" name="모서리가 둥근 직사각형 27"/>
            <p:cNvSpPr>
              <a:spLocks noChangeArrowheads="1"/>
            </p:cNvSpPr>
            <p:nvPr/>
          </p:nvSpPr>
          <p:spPr bwMode="auto">
            <a:xfrm>
              <a:off x="-362251" y="5495812"/>
              <a:ext cx="2578691" cy="524828"/>
            </a:xfrm>
            <a:prstGeom prst="roundRect">
              <a:avLst>
                <a:gd name="adj" fmla="val 50000"/>
              </a:avLst>
            </a:prstGeom>
            <a:solidFill>
              <a:srgbClr val="00B0F0">
                <a:alpha val="50195"/>
              </a:srgb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29" name="Group 45"/>
            <p:cNvGrpSpPr>
              <a:grpSpLocks/>
            </p:cNvGrpSpPr>
            <p:nvPr/>
          </p:nvGrpSpPr>
          <p:grpSpPr bwMode="auto">
            <a:xfrm>
              <a:off x="-389539" y="5454128"/>
              <a:ext cx="2573432" cy="523536"/>
              <a:chOff x="-2699" y="-405"/>
              <a:chExt cx="2936" cy="405"/>
            </a:xfrm>
          </p:grpSpPr>
          <p:sp>
            <p:nvSpPr>
              <p:cNvPr id="30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1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noFill/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32" name="TextBox 46"/>
          <p:cNvSpPr txBox="1">
            <a:spLocks noChangeArrowheads="1"/>
          </p:cNvSpPr>
          <p:nvPr/>
        </p:nvSpPr>
        <p:spPr bwMode="auto">
          <a:xfrm>
            <a:off x="1079176" y="2683519"/>
            <a:ext cx="23406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PRIME SERIES</a:t>
            </a:r>
            <a:endParaRPr lang="en-US" altLang="ko-KR" sz="1200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3" name="대각선 방향의 모서리가 둥근 사각형 32"/>
          <p:cNvSpPr/>
          <p:nvPr/>
        </p:nvSpPr>
        <p:spPr>
          <a:xfrm>
            <a:off x="1072585" y="3036527"/>
            <a:ext cx="7531863" cy="608497"/>
          </a:xfrm>
          <a:prstGeom prst="round2DiagRect">
            <a:avLst>
              <a:gd name="adj1" fmla="val 11409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r>
              <a:rPr lang="en-US" altLang="ko-KR" sz="1000" b="1" dirty="0" smtClean="0">
                <a:solidFill>
                  <a:schemeClr val="tx1"/>
                </a:solidFill>
              </a:rPr>
              <a:t>PRIME SERIES (PR) </a:t>
            </a:r>
            <a:r>
              <a:rPr lang="en-US" altLang="ko-KR" sz="1000" dirty="0" smtClean="0">
                <a:solidFill>
                  <a:schemeClr val="tx1"/>
                </a:solidFill>
              </a:rPr>
              <a:t>reduces great amount of solar heat passing through the glass to indoor. </a:t>
            </a:r>
          </a:p>
          <a:p>
            <a:r>
              <a:rPr lang="en-US" altLang="ko-KR" sz="1000" dirty="0" err="1" smtClean="0">
                <a:solidFill>
                  <a:schemeClr val="tx1"/>
                </a:solidFill>
              </a:rPr>
              <a:t>Nano</a:t>
            </a:r>
            <a:r>
              <a:rPr lang="en-US" altLang="ko-KR" sz="1000" dirty="0" smtClean="0">
                <a:solidFill>
                  <a:schemeClr val="tx1"/>
                </a:solidFill>
              </a:rPr>
              <a:t>-ceramic coating and metal sputtering achieve more efficient and more effective way of heat-shielding performance.</a:t>
            </a:r>
          </a:p>
        </p:txBody>
      </p:sp>
      <p:grpSp>
        <p:nvGrpSpPr>
          <p:cNvPr id="34" name="Group 90"/>
          <p:cNvGrpSpPr>
            <a:grpSpLocks/>
          </p:cNvGrpSpPr>
          <p:nvPr/>
        </p:nvGrpSpPr>
        <p:grpSpPr bwMode="auto">
          <a:xfrm>
            <a:off x="971600" y="1522970"/>
            <a:ext cx="588265" cy="533325"/>
            <a:chOff x="431" y="2387"/>
            <a:chExt cx="684" cy="684"/>
          </a:xfrm>
        </p:grpSpPr>
        <p:grpSp>
          <p:nvGrpSpPr>
            <p:cNvPr id="35" name="Group 91"/>
            <p:cNvGrpSpPr>
              <a:grpSpLocks/>
            </p:cNvGrpSpPr>
            <p:nvPr/>
          </p:nvGrpSpPr>
          <p:grpSpPr bwMode="auto">
            <a:xfrm>
              <a:off x="546" y="2502"/>
              <a:ext cx="461" cy="466"/>
              <a:chOff x="546" y="2502"/>
              <a:chExt cx="461" cy="466"/>
            </a:xfrm>
          </p:grpSpPr>
          <p:sp>
            <p:nvSpPr>
              <p:cNvPr id="37" name="Oval 182"/>
              <p:cNvSpPr>
                <a:spLocks noChangeArrowheads="1"/>
              </p:cNvSpPr>
              <p:nvPr/>
            </p:nvSpPr>
            <p:spPr bwMode="gray">
              <a:xfrm>
                <a:off x="546" y="2502"/>
                <a:ext cx="461" cy="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8A9AA"/>
                  </a:gs>
                </a:gsLst>
                <a:lin ang="5400000" scaled="1"/>
              </a:gradFill>
              <a:ln w="12700" algn="ctr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lIns="180000" tIns="0" rIns="0" bIns="0" anchor="ctr"/>
              <a:lstStyle/>
              <a:p>
                <a:pPr defTabSz="801688" eaLnBrk="0" latinLnBrk="0" hangingPunct="0"/>
                <a:endParaRPr kumimoji="0" lang="ko-KR" altLang="ko-KR" sz="4000" b="1" dirty="0">
                  <a:latin typeface="Arial Black" pitchFamily="34" charset="0"/>
                  <a:ea typeface="맑은 고딕" pitchFamily="50" charset="-127"/>
                </a:endParaRPr>
              </a:p>
            </p:txBody>
          </p:sp>
          <p:grpSp>
            <p:nvGrpSpPr>
              <p:cNvPr id="38" name="Group 93"/>
              <p:cNvGrpSpPr>
                <a:grpSpLocks/>
              </p:cNvGrpSpPr>
              <p:nvPr/>
            </p:nvGrpSpPr>
            <p:grpSpPr bwMode="auto">
              <a:xfrm>
                <a:off x="564" y="2517"/>
                <a:ext cx="418" cy="451"/>
                <a:chOff x="582" y="2015"/>
                <a:chExt cx="418" cy="451"/>
              </a:xfrm>
            </p:grpSpPr>
            <p:sp>
              <p:nvSpPr>
                <p:cNvPr id="39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582" y="2015"/>
                  <a:ext cx="418" cy="3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ko-KR" sz="1800" dirty="0"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40" name="Oval 12"/>
                <p:cNvSpPr>
                  <a:spLocks noChangeArrowheads="1"/>
                </p:cNvSpPr>
                <p:nvPr/>
              </p:nvSpPr>
              <p:spPr bwMode="auto">
                <a:xfrm flipV="1">
                  <a:off x="634" y="2244"/>
                  <a:ext cx="296" cy="22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9999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kumimoji="0" lang="ko-KR" altLang="ko-KR" sz="1800" dirty="0">
                    <a:solidFill>
                      <a:srgbClr val="1D520A"/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</p:grpSp>
        <p:pic>
          <p:nvPicPr>
            <p:cNvPr id="36" name="Picture 43" descr="C:\Documents and Settings\admin\바탕 화면\다이어그램\새 폴더\원그림자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2387"/>
              <a:ext cx="684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" name="TextBox 76"/>
          <p:cNvSpPr txBox="1">
            <a:spLocks noChangeArrowheads="1"/>
          </p:cNvSpPr>
          <p:nvPr/>
        </p:nvSpPr>
        <p:spPr bwMode="auto">
          <a:xfrm>
            <a:off x="1039738" y="1613412"/>
            <a:ext cx="4366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ko-KR" sz="16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-2</a:t>
            </a:r>
            <a:endParaRPr lang="en-US" altLang="ko-KR" sz="1600" b="1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graphicFrame>
        <p:nvGraphicFramePr>
          <p:cNvPr id="42" name="표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559004"/>
              </p:ext>
            </p:extLst>
          </p:nvPr>
        </p:nvGraphicFramePr>
        <p:xfrm>
          <a:off x="539552" y="3573016"/>
          <a:ext cx="8136904" cy="432048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008112"/>
                <a:gridCol w="792088"/>
                <a:gridCol w="864096"/>
                <a:gridCol w="864096"/>
                <a:gridCol w="720080"/>
                <a:gridCol w="720080"/>
                <a:gridCol w="648072"/>
                <a:gridCol w="792088"/>
                <a:gridCol w="792088"/>
                <a:gridCol w="936104"/>
              </a:tblGrid>
              <a:tr h="2160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Product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Visible Light (%)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IR Reject </a:t>
                      </a:r>
                      <a:b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UV Block </a:t>
                      </a:r>
                      <a:br>
                        <a:rPr lang="en-US" altLang="ko-KR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altLang="ko-KR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TSER</a:t>
                      </a:r>
                      <a:endParaRPr kumimoji="0" lang="ko-KR" altLang="en-US" sz="800" b="1" dirty="0" smtClean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U-Value</a:t>
                      </a:r>
                      <a:br>
                        <a:rPr kumimoji="0" lang="en-US" altLang="ko-KR" sz="8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</a:br>
                      <a:r>
                        <a:rPr lang="en-US" altLang="ko-KR" sz="800" dirty="0" smtClean="0">
                          <a:effectLst/>
                        </a:rPr>
                        <a:t>(W/㎡K)</a:t>
                      </a:r>
                      <a:endParaRPr kumimoji="0" lang="ko-KR" altLang="en-US" sz="800" b="1" dirty="0" smtClean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Shading</a:t>
                      </a:r>
                      <a:br>
                        <a:rPr kumimoji="0" lang="en-US" altLang="ko-KR" sz="8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</a:br>
                      <a:r>
                        <a:rPr kumimoji="0" lang="en-US" altLang="ko-KR" sz="8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Coefficient</a:t>
                      </a:r>
                      <a:endParaRPr kumimoji="0" lang="ko-KR" altLang="en-US" sz="800" b="1" dirty="0" smtClean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Size</a:t>
                      </a:r>
                      <a:endParaRPr kumimoji="0" lang="ko-KR" altLang="en-US" sz="800" b="1" dirty="0" smtClean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Transmit.</a:t>
                      </a:r>
                      <a:r>
                        <a:rPr lang="en-US" sz="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Reflect. (in)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Reflect. (ex)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3" name="표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169858"/>
              </p:ext>
            </p:extLst>
          </p:nvPr>
        </p:nvGraphicFramePr>
        <p:xfrm>
          <a:off x="539552" y="4077072"/>
          <a:ext cx="8136904" cy="640080"/>
        </p:xfrm>
        <a:graphic>
          <a:graphicData uri="http://schemas.openxmlformats.org/drawingml/2006/table">
            <a:tbl>
              <a:tblPr bandRow="1">
                <a:tableStyleId>{74C1A8A3-306A-4EB7-A6B1-4F7E0EB9C5D6}</a:tableStyleId>
              </a:tblPr>
              <a:tblGrid>
                <a:gridCol w="1008112"/>
                <a:gridCol w="792088"/>
                <a:gridCol w="864096"/>
                <a:gridCol w="864096"/>
                <a:gridCol w="720080"/>
                <a:gridCol w="720080"/>
                <a:gridCol w="648072"/>
                <a:gridCol w="792088"/>
                <a:gridCol w="813934"/>
                <a:gridCol w="914258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 PR E-50</a:t>
                      </a:r>
                      <a:endParaRPr kumimoji="0" lang="ko-KR" altLang="en-US" sz="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50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95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99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58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5.6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0.50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1.52M X 30M</a:t>
                      </a:r>
                    </a:p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(60in X 100ft)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T w="254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PR S-45</a:t>
                      </a:r>
                      <a:endParaRPr kumimoji="0" lang="ko-KR" altLang="en-US" sz="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45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13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95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99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54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5.8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0.53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PR S-15B</a:t>
                      </a:r>
                      <a:endParaRPr kumimoji="0" lang="ko-KR" altLang="en-US" sz="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16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15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98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99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67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5.8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0.38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8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T w="254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4" name="Grafik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0" y="396708"/>
            <a:ext cx="1629714" cy="48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4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260648"/>
            <a:ext cx="9144000" cy="79053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돋움"/>
              <a:cs typeface="+mn-cs"/>
            </a:endParaRPr>
          </a:p>
        </p:txBody>
      </p:sp>
      <p:sp>
        <p:nvSpPr>
          <p:cNvPr id="6" name="직사각형 42"/>
          <p:cNvSpPr>
            <a:spLocks noChangeArrowheads="1"/>
          </p:cNvSpPr>
          <p:nvPr/>
        </p:nvSpPr>
        <p:spPr bwMode="auto">
          <a:xfrm>
            <a:off x="1475656" y="765284"/>
            <a:ext cx="712879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A</a:t>
            </a:r>
            <a:r>
              <a:rPr lang="en-US" altLang="ko-KR" sz="800" dirty="0" smtClean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 researcher and 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manufacturer </a:t>
            </a:r>
            <a:r>
              <a:rPr lang="en-US" altLang="ko-KR" sz="800" dirty="0" smtClean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of producing energy efficient 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products </a:t>
            </a:r>
            <a:r>
              <a:rPr lang="en-US" altLang="ko-KR" sz="800" dirty="0" smtClean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 and providing with energy saving solution in variety of industries. </a:t>
            </a:r>
            <a:endParaRPr lang="en-US" altLang="ko-KR" sz="800" dirty="0">
              <a:solidFill>
                <a:schemeClr val="bg1">
                  <a:lumMod val="65000"/>
                </a:schemeClr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911973" y="1318658"/>
            <a:ext cx="4534080" cy="554560"/>
            <a:chOff x="748" y="-516"/>
            <a:chExt cx="2969" cy="429"/>
          </a:xfrm>
        </p:grpSpPr>
        <p:sp>
          <p:nvSpPr>
            <p:cNvPr id="8" name="모서리가 둥근 직사각형 27"/>
            <p:cNvSpPr>
              <a:spLocks noChangeArrowheads="1"/>
            </p:cNvSpPr>
            <p:nvPr/>
          </p:nvSpPr>
          <p:spPr bwMode="auto">
            <a:xfrm>
              <a:off x="775" y="-493"/>
              <a:ext cx="2942" cy="406"/>
            </a:xfrm>
            <a:prstGeom prst="roundRect">
              <a:avLst>
                <a:gd name="adj" fmla="val 50000"/>
              </a:avLst>
            </a:prstGeom>
            <a:solidFill>
              <a:srgbClr val="D1D1D1">
                <a:alpha val="50195"/>
              </a:srgb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9" name="Group 45"/>
            <p:cNvGrpSpPr>
              <a:grpSpLocks/>
            </p:cNvGrpSpPr>
            <p:nvPr/>
          </p:nvGrpSpPr>
          <p:grpSpPr bwMode="auto">
            <a:xfrm>
              <a:off x="748" y="-516"/>
              <a:ext cx="2936" cy="405"/>
              <a:chOff x="-2699" y="-405"/>
              <a:chExt cx="2936" cy="405"/>
            </a:xfrm>
          </p:grpSpPr>
          <p:sp>
            <p:nvSpPr>
              <p:cNvPr id="10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1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noFill/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12" name="TextBox 46"/>
          <p:cNvSpPr txBox="1">
            <a:spLocks noChangeArrowheads="1"/>
          </p:cNvSpPr>
          <p:nvPr/>
        </p:nvSpPr>
        <p:spPr bwMode="auto">
          <a:xfrm>
            <a:off x="1626353" y="1390096"/>
            <a:ext cx="3737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000" b="1" dirty="0">
                <a:cs typeface="Arial" charset="0"/>
              </a:rPr>
              <a:t>E&amp;B </a:t>
            </a:r>
            <a:r>
              <a:rPr lang="en-US" altLang="ko-KR" sz="2000" b="1" dirty="0" smtClean="0">
                <a:cs typeface="Arial" charset="0"/>
              </a:rPr>
              <a:t>Architectural Film</a:t>
            </a:r>
            <a:endParaRPr lang="en-US" altLang="ko-KR" sz="2000" b="1" dirty="0">
              <a:cs typeface="Arial" charset="0"/>
            </a:endParaRPr>
          </a:p>
        </p:txBody>
      </p:sp>
      <p:grpSp>
        <p:nvGrpSpPr>
          <p:cNvPr id="13" name="Group 90"/>
          <p:cNvGrpSpPr>
            <a:grpSpLocks/>
          </p:cNvGrpSpPr>
          <p:nvPr/>
        </p:nvGrpSpPr>
        <p:grpSpPr bwMode="auto">
          <a:xfrm>
            <a:off x="366866" y="1052736"/>
            <a:ext cx="1003560" cy="1003560"/>
            <a:chOff x="431" y="2387"/>
            <a:chExt cx="684" cy="684"/>
          </a:xfrm>
        </p:grpSpPr>
        <p:grpSp>
          <p:nvGrpSpPr>
            <p:cNvPr id="14" name="Group 91"/>
            <p:cNvGrpSpPr>
              <a:grpSpLocks/>
            </p:cNvGrpSpPr>
            <p:nvPr/>
          </p:nvGrpSpPr>
          <p:grpSpPr bwMode="auto">
            <a:xfrm>
              <a:off x="546" y="2502"/>
              <a:ext cx="461" cy="466"/>
              <a:chOff x="546" y="2502"/>
              <a:chExt cx="461" cy="466"/>
            </a:xfrm>
          </p:grpSpPr>
          <p:sp>
            <p:nvSpPr>
              <p:cNvPr id="16" name="Oval 182"/>
              <p:cNvSpPr>
                <a:spLocks noChangeArrowheads="1"/>
              </p:cNvSpPr>
              <p:nvPr/>
            </p:nvSpPr>
            <p:spPr bwMode="gray">
              <a:xfrm>
                <a:off x="546" y="2502"/>
                <a:ext cx="461" cy="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8A9AA"/>
                  </a:gs>
                </a:gsLst>
                <a:lin ang="5400000" scaled="1"/>
              </a:gradFill>
              <a:ln w="12700" algn="ctr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lIns="180000" tIns="0" rIns="0" bIns="0" anchor="ctr"/>
              <a:lstStyle/>
              <a:p>
                <a:pPr defTabSz="801688" eaLnBrk="0" latinLnBrk="0" hangingPunct="0"/>
                <a:endParaRPr kumimoji="0" lang="ko-KR" altLang="ko-KR" sz="4000" b="1" dirty="0">
                  <a:latin typeface="Arial Black" pitchFamily="34" charset="0"/>
                  <a:ea typeface="맑은 고딕" pitchFamily="50" charset="-127"/>
                </a:endParaRPr>
              </a:p>
            </p:txBody>
          </p:sp>
          <p:grpSp>
            <p:nvGrpSpPr>
              <p:cNvPr id="17" name="Group 93"/>
              <p:cNvGrpSpPr>
                <a:grpSpLocks/>
              </p:cNvGrpSpPr>
              <p:nvPr/>
            </p:nvGrpSpPr>
            <p:grpSpPr bwMode="auto">
              <a:xfrm>
                <a:off x="564" y="2517"/>
                <a:ext cx="418" cy="451"/>
                <a:chOff x="582" y="2015"/>
                <a:chExt cx="418" cy="451"/>
              </a:xfrm>
            </p:grpSpPr>
            <p:sp>
              <p:nvSpPr>
                <p:cNvPr id="18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582" y="2015"/>
                  <a:ext cx="418" cy="3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ko-KR" sz="1800" dirty="0"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19" name="Oval 12"/>
                <p:cNvSpPr>
                  <a:spLocks noChangeArrowheads="1"/>
                </p:cNvSpPr>
                <p:nvPr/>
              </p:nvSpPr>
              <p:spPr bwMode="auto">
                <a:xfrm flipV="1">
                  <a:off x="634" y="2244"/>
                  <a:ext cx="296" cy="22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9999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kumimoji="0" lang="ko-KR" altLang="ko-KR" sz="1800" dirty="0">
                    <a:solidFill>
                      <a:srgbClr val="1D520A"/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</p:grpSp>
        <p:pic>
          <p:nvPicPr>
            <p:cNvPr id="15" name="Picture 43" descr="C:\Documents and Settings\admin\바탕 화면\다이어그램\새 폴더\원그림자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2387"/>
              <a:ext cx="684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TextBox 76"/>
          <p:cNvSpPr txBox="1">
            <a:spLocks noChangeArrowheads="1"/>
          </p:cNvSpPr>
          <p:nvPr/>
        </p:nvSpPr>
        <p:spPr bwMode="auto">
          <a:xfrm>
            <a:off x="672422" y="1260049"/>
            <a:ext cx="46216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ko-KR" sz="32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5</a:t>
            </a:r>
            <a:endParaRPr lang="en-US" altLang="ko-KR" sz="3200" b="1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882860" y="2060848"/>
            <a:ext cx="2793983" cy="489127"/>
            <a:chOff x="-389539" y="5454128"/>
            <a:chExt cx="2605979" cy="566512"/>
          </a:xfrm>
        </p:grpSpPr>
        <p:sp>
          <p:nvSpPr>
            <p:cNvPr id="22" name="모서리가 둥근 직사각형 27"/>
            <p:cNvSpPr>
              <a:spLocks noChangeArrowheads="1"/>
            </p:cNvSpPr>
            <p:nvPr/>
          </p:nvSpPr>
          <p:spPr bwMode="auto">
            <a:xfrm>
              <a:off x="-362251" y="5495812"/>
              <a:ext cx="2578691" cy="5248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  <a:alpha val="50195"/>
              </a:scheme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23" name="Group 45"/>
            <p:cNvGrpSpPr>
              <a:grpSpLocks/>
            </p:cNvGrpSpPr>
            <p:nvPr/>
          </p:nvGrpSpPr>
          <p:grpSpPr bwMode="auto">
            <a:xfrm>
              <a:off x="-389539" y="5454128"/>
              <a:ext cx="2573432" cy="523536"/>
              <a:chOff x="-2699" y="-405"/>
              <a:chExt cx="2936" cy="405"/>
            </a:xfrm>
          </p:grpSpPr>
          <p:sp>
            <p:nvSpPr>
              <p:cNvPr id="24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5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097453" y="2124567"/>
            <a:ext cx="23224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+mn-ea"/>
              </a:rPr>
              <a:t>Safety Film</a:t>
            </a:r>
            <a:endParaRPr lang="en-US" altLang="ko-KR" sz="16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971600" y="2636912"/>
            <a:ext cx="2330501" cy="392366"/>
            <a:chOff x="-389539" y="5454128"/>
            <a:chExt cx="2605979" cy="566512"/>
          </a:xfrm>
        </p:grpSpPr>
        <p:sp>
          <p:nvSpPr>
            <p:cNvPr id="28" name="모서리가 둥근 직사각형 27"/>
            <p:cNvSpPr>
              <a:spLocks noChangeArrowheads="1"/>
            </p:cNvSpPr>
            <p:nvPr/>
          </p:nvSpPr>
          <p:spPr bwMode="auto">
            <a:xfrm>
              <a:off x="-362251" y="5495812"/>
              <a:ext cx="2578691" cy="524828"/>
            </a:xfrm>
            <a:prstGeom prst="roundRect">
              <a:avLst>
                <a:gd name="adj" fmla="val 50000"/>
              </a:avLst>
            </a:prstGeom>
            <a:solidFill>
              <a:srgbClr val="00B0F0">
                <a:alpha val="50195"/>
              </a:srgb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29" name="Group 45"/>
            <p:cNvGrpSpPr>
              <a:grpSpLocks/>
            </p:cNvGrpSpPr>
            <p:nvPr/>
          </p:nvGrpSpPr>
          <p:grpSpPr bwMode="auto">
            <a:xfrm>
              <a:off x="-389539" y="5454128"/>
              <a:ext cx="2573432" cy="523536"/>
              <a:chOff x="-2699" y="-405"/>
              <a:chExt cx="2936" cy="405"/>
            </a:xfrm>
          </p:grpSpPr>
          <p:sp>
            <p:nvSpPr>
              <p:cNvPr id="30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1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noFill/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32" name="TextBox 46"/>
          <p:cNvSpPr txBox="1">
            <a:spLocks noChangeArrowheads="1"/>
          </p:cNvSpPr>
          <p:nvPr/>
        </p:nvSpPr>
        <p:spPr bwMode="auto">
          <a:xfrm>
            <a:off x="1079176" y="2683519"/>
            <a:ext cx="23406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PROTEC SERIES</a:t>
            </a:r>
            <a:endParaRPr lang="en-US" altLang="ko-KR" sz="1200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3" name="대각선 방향의 모서리가 둥근 사각형 32"/>
          <p:cNvSpPr/>
          <p:nvPr/>
        </p:nvSpPr>
        <p:spPr>
          <a:xfrm>
            <a:off x="1072585" y="3036527"/>
            <a:ext cx="7531863" cy="464481"/>
          </a:xfrm>
          <a:prstGeom prst="round2DiagRect">
            <a:avLst>
              <a:gd name="adj1" fmla="val 11409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fontAlgn="auto"/>
            <a:r>
              <a:rPr lang="en-US" altLang="ko-KR" sz="1000" b="1" dirty="0" smtClean="0">
                <a:solidFill>
                  <a:schemeClr val="tx1"/>
                </a:solidFill>
              </a:rPr>
              <a:t>PROTEC SERIES (PT) </a:t>
            </a:r>
            <a:r>
              <a:rPr lang="en-US" altLang="ko-KR" sz="1000" dirty="0" smtClean="0">
                <a:solidFill>
                  <a:schemeClr val="tx1"/>
                </a:solidFill>
              </a:rPr>
              <a:t>is safety film, which upgrades the glass to safety glass in more effective way.</a:t>
            </a:r>
          </a:p>
          <a:p>
            <a:pPr fontAlgn="auto"/>
            <a:r>
              <a:rPr lang="en-US" altLang="ko-KR" sz="1000" dirty="0" smtClean="0">
                <a:solidFill>
                  <a:schemeClr val="tx1"/>
                </a:solidFill>
              </a:rPr>
              <a:t>It also prevents the secondary damages from shattered glass. In addition, it blocks almost 100% of harmful UV rays.</a:t>
            </a:r>
          </a:p>
        </p:txBody>
      </p:sp>
      <p:grpSp>
        <p:nvGrpSpPr>
          <p:cNvPr id="34" name="Group 90"/>
          <p:cNvGrpSpPr>
            <a:grpSpLocks/>
          </p:cNvGrpSpPr>
          <p:nvPr/>
        </p:nvGrpSpPr>
        <p:grpSpPr bwMode="auto">
          <a:xfrm>
            <a:off x="971600" y="1522970"/>
            <a:ext cx="588265" cy="533325"/>
            <a:chOff x="431" y="2387"/>
            <a:chExt cx="684" cy="684"/>
          </a:xfrm>
        </p:grpSpPr>
        <p:grpSp>
          <p:nvGrpSpPr>
            <p:cNvPr id="35" name="Group 91"/>
            <p:cNvGrpSpPr>
              <a:grpSpLocks/>
            </p:cNvGrpSpPr>
            <p:nvPr/>
          </p:nvGrpSpPr>
          <p:grpSpPr bwMode="auto">
            <a:xfrm>
              <a:off x="546" y="2502"/>
              <a:ext cx="461" cy="466"/>
              <a:chOff x="546" y="2502"/>
              <a:chExt cx="461" cy="466"/>
            </a:xfrm>
          </p:grpSpPr>
          <p:sp>
            <p:nvSpPr>
              <p:cNvPr id="37" name="Oval 182"/>
              <p:cNvSpPr>
                <a:spLocks noChangeArrowheads="1"/>
              </p:cNvSpPr>
              <p:nvPr/>
            </p:nvSpPr>
            <p:spPr bwMode="gray">
              <a:xfrm>
                <a:off x="546" y="2502"/>
                <a:ext cx="461" cy="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8A9AA"/>
                  </a:gs>
                </a:gsLst>
                <a:lin ang="5400000" scaled="1"/>
              </a:gradFill>
              <a:ln w="12700" algn="ctr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lIns="180000" tIns="0" rIns="0" bIns="0" anchor="ctr"/>
              <a:lstStyle/>
              <a:p>
                <a:pPr defTabSz="801688" eaLnBrk="0" latinLnBrk="0" hangingPunct="0"/>
                <a:endParaRPr kumimoji="0" lang="ko-KR" altLang="ko-KR" sz="4000" b="1" dirty="0">
                  <a:latin typeface="Arial Black" pitchFamily="34" charset="0"/>
                  <a:ea typeface="맑은 고딕" pitchFamily="50" charset="-127"/>
                </a:endParaRPr>
              </a:p>
            </p:txBody>
          </p:sp>
          <p:grpSp>
            <p:nvGrpSpPr>
              <p:cNvPr id="38" name="Group 93"/>
              <p:cNvGrpSpPr>
                <a:grpSpLocks/>
              </p:cNvGrpSpPr>
              <p:nvPr/>
            </p:nvGrpSpPr>
            <p:grpSpPr bwMode="auto">
              <a:xfrm>
                <a:off x="564" y="2517"/>
                <a:ext cx="418" cy="451"/>
                <a:chOff x="582" y="2015"/>
                <a:chExt cx="418" cy="451"/>
              </a:xfrm>
            </p:grpSpPr>
            <p:sp>
              <p:nvSpPr>
                <p:cNvPr id="39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582" y="2015"/>
                  <a:ext cx="418" cy="3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ko-KR" sz="1800" dirty="0"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40" name="Oval 12"/>
                <p:cNvSpPr>
                  <a:spLocks noChangeArrowheads="1"/>
                </p:cNvSpPr>
                <p:nvPr/>
              </p:nvSpPr>
              <p:spPr bwMode="auto">
                <a:xfrm flipV="1">
                  <a:off x="634" y="2244"/>
                  <a:ext cx="296" cy="22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9999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kumimoji="0" lang="ko-KR" altLang="ko-KR" sz="1800" dirty="0">
                    <a:solidFill>
                      <a:srgbClr val="1D520A"/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</p:grpSp>
        <p:pic>
          <p:nvPicPr>
            <p:cNvPr id="36" name="Picture 43" descr="C:\Documents and Settings\admin\바탕 화면\다이어그램\새 폴더\원그림자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2387"/>
              <a:ext cx="684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" name="TextBox 76"/>
          <p:cNvSpPr txBox="1">
            <a:spLocks noChangeArrowheads="1"/>
          </p:cNvSpPr>
          <p:nvPr/>
        </p:nvSpPr>
        <p:spPr bwMode="auto">
          <a:xfrm>
            <a:off x="1039738" y="1613412"/>
            <a:ext cx="4366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ko-KR" sz="16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-3</a:t>
            </a:r>
            <a:endParaRPr lang="en-US" altLang="ko-KR" sz="1600" b="1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graphicFrame>
        <p:nvGraphicFramePr>
          <p:cNvPr id="42" name="표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187845"/>
              </p:ext>
            </p:extLst>
          </p:nvPr>
        </p:nvGraphicFramePr>
        <p:xfrm>
          <a:off x="539552" y="3573016"/>
          <a:ext cx="8136904" cy="432048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152128"/>
                <a:gridCol w="1296144"/>
                <a:gridCol w="792088"/>
                <a:gridCol w="720080"/>
                <a:gridCol w="864096"/>
                <a:gridCol w="1152128"/>
                <a:gridCol w="864096"/>
                <a:gridCol w="1296144"/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Product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Visible Light Transmit.</a:t>
                      </a:r>
                    </a:p>
                    <a:p>
                      <a:pPr algn="ctr" fontAlgn="ctr"/>
                      <a:r>
                        <a:rPr lang="en-US" sz="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(%)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UV Block </a:t>
                      </a:r>
                      <a:br>
                        <a:rPr lang="en-US" altLang="ko-KR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altLang="ko-KR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Color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Thickness</a:t>
                      </a:r>
                      <a:br>
                        <a:rPr kumimoji="0" lang="en-US" altLang="ko-KR" sz="8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</a:br>
                      <a:r>
                        <a:rPr kumimoji="0" lang="en-US" altLang="ko-KR" sz="8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(mm)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Tensile Strength</a:t>
                      </a:r>
                      <a:br>
                        <a:rPr kumimoji="0" lang="en-US" altLang="ko-KR" sz="8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</a:br>
                      <a:r>
                        <a:rPr lang="en-US" altLang="ko-KR" sz="800" dirty="0" smtClean="0">
                          <a:effectLst/>
                        </a:rPr>
                        <a:t>(N/10㎜)</a:t>
                      </a:r>
                      <a:endParaRPr kumimoji="0" lang="ko-KR" altLang="en-US" sz="800" b="1" dirty="0" smtClean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Elongation</a:t>
                      </a:r>
                      <a:br>
                        <a:rPr kumimoji="0" lang="en-US" altLang="ko-KR" sz="8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</a:br>
                      <a:r>
                        <a:rPr kumimoji="0" lang="en-US" altLang="ko-KR" sz="8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Adhesion </a:t>
                      </a:r>
                      <a:r>
                        <a:rPr kumimoji="0" lang="en-US" altLang="ko-KR" sz="800" b="1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Strength</a:t>
                      </a:r>
                      <a:br>
                        <a:rPr kumimoji="0" lang="en-US" altLang="ko-KR" sz="800" b="1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</a:br>
                      <a:r>
                        <a:rPr lang="en-US" altLang="ko-KR" sz="800" dirty="0" smtClean="0">
                          <a:effectLst/>
                        </a:rPr>
                        <a:t>(N/10㎜)</a:t>
                      </a:r>
                      <a:endParaRPr kumimoji="0" lang="ko-KR" altLang="en-US" sz="800" b="1" dirty="0" smtClean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3" name="표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394084"/>
              </p:ext>
            </p:extLst>
          </p:nvPr>
        </p:nvGraphicFramePr>
        <p:xfrm>
          <a:off x="539552" y="4077072"/>
          <a:ext cx="8136904" cy="853440"/>
        </p:xfrm>
        <a:graphic>
          <a:graphicData uri="http://schemas.openxmlformats.org/drawingml/2006/table">
            <a:tbl>
              <a:tblPr bandRow="1">
                <a:tableStyleId>{74C1A8A3-306A-4EB7-A6B1-4F7E0EB9C5D6}</a:tableStyleId>
              </a:tblPr>
              <a:tblGrid>
                <a:gridCol w="1152128"/>
                <a:gridCol w="1296144"/>
                <a:gridCol w="792088"/>
                <a:gridCol w="720080"/>
                <a:gridCol w="864096"/>
                <a:gridCol w="1152128"/>
                <a:gridCol w="864096"/>
                <a:gridCol w="1296144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 </a:t>
                      </a:r>
                      <a:r>
                        <a:rPr kumimoji="0" lang="en-US" altLang="ko-KR" sz="8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Protec</a:t>
                      </a:r>
                      <a:r>
                        <a:rPr kumimoji="0" lang="en-US" altLang="ko-KR" sz="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 140 </a:t>
                      </a:r>
                      <a:endParaRPr kumimoji="0" lang="ko-KR" altLang="en-US" sz="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88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99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Clear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0.12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155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180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4.6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Protec</a:t>
                      </a:r>
                      <a:r>
                        <a:rPr kumimoji="0" lang="en-US" altLang="ko-KR" sz="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 280</a:t>
                      </a:r>
                      <a:endParaRPr kumimoji="0" lang="ko-KR" altLang="en-US" sz="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88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99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Clear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0.19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331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140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3.8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Protec</a:t>
                      </a:r>
                      <a:r>
                        <a:rPr kumimoji="0" lang="en-US" altLang="ko-KR" sz="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 3120</a:t>
                      </a:r>
                      <a:endParaRPr kumimoji="0" lang="ko-KR" altLang="en-US" sz="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88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99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Clear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0.35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491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90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2.3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PT 140-SV15</a:t>
                      </a:r>
                      <a:endParaRPr kumimoji="0" lang="ko-KR" altLang="en-US" sz="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15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99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Silver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0.12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138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165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4.5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4" name="Grafik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0" y="396708"/>
            <a:ext cx="1629714" cy="48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-6813" y="1052736"/>
            <a:ext cx="9144000" cy="3344463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돋움"/>
              <a:cs typeface="+mn-cs"/>
            </a:endParaRPr>
          </a:p>
        </p:txBody>
      </p:sp>
      <p:sp>
        <p:nvSpPr>
          <p:cNvPr id="4" name="제목 2"/>
          <p:cNvSpPr txBox="1">
            <a:spLocks/>
          </p:cNvSpPr>
          <p:nvPr/>
        </p:nvSpPr>
        <p:spPr>
          <a:xfrm>
            <a:off x="-6812" y="4535264"/>
            <a:ext cx="9150812" cy="155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en-US" altLang="ko-K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kumimoji="0" lang="ko-KR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대각선 방향의 모서리가 둥근 사각형 7"/>
          <p:cNvSpPr/>
          <p:nvPr/>
        </p:nvSpPr>
        <p:spPr>
          <a:xfrm>
            <a:off x="3203848" y="1556792"/>
            <a:ext cx="4968552" cy="2664296"/>
          </a:xfrm>
          <a:prstGeom prst="round2DiagRect">
            <a:avLst>
              <a:gd name="adj1" fmla="val 14078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Head Office Schweiz</a:t>
            </a:r>
            <a:endParaRPr lang="en-US" altLang="ko-KR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200" dirty="0" err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Binningerstrasse</a:t>
            </a:r>
            <a:r>
              <a:rPr lang="en-US" altLang="ko-KR" sz="1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141</a:t>
            </a:r>
          </a:p>
          <a:p>
            <a:r>
              <a:rPr lang="en-US" altLang="ko-KR" sz="1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CH 4123 </a:t>
            </a:r>
            <a:r>
              <a:rPr lang="en-US" altLang="ko-KR" sz="1200" dirty="0" err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Allschwil</a:t>
            </a:r>
            <a:r>
              <a:rPr lang="en-US" altLang="ko-KR" sz="1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-BL</a:t>
            </a:r>
          </a:p>
          <a:p>
            <a:r>
              <a:rPr lang="en-US" altLang="ko-KR" sz="1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Tel </a:t>
            </a:r>
            <a:r>
              <a:rPr lang="en-US" altLang="ko-KR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1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+41-61 -501 80 86</a:t>
            </a:r>
            <a:endParaRPr lang="en-US" altLang="ko-KR" sz="12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Cell: +41-76-675 19 49</a:t>
            </a:r>
          </a:p>
          <a:p>
            <a:r>
              <a:rPr lang="en-US" altLang="ko-KR" sz="1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Email :    Info@coating-Suisse.ch </a:t>
            </a:r>
          </a:p>
          <a:p>
            <a:r>
              <a:rPr lang="en-US" altLang="ko-KR" sz="1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Website : http://www.coating-Suisse.com</a:t>
            </a:r>
            <a:endParaRPr lang="en-US" altLang="ko-KR" sz="12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Sales Office Schweiz</a:t>
            </a:r>
          </a:p>
          <a:p>
            <a:r>
              <a:rPr lang="en-US" altLang="ko-KR" sz="1200" dirty="0" err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Birsigtalstrasse</a:t>
            </a:r>
            <a:r>
              <a:rPr lang="en-US" altLang="ko-KR" sz="1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5</a:t>
            </a:r>
            <a:br>
              <a:rPr lang="en-US" altLang="ko-KR" sz="1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CH 4153 </a:t>
            </a:r>
            <a:r>
              <a:rPr lang="en-US" altLang="ko-KR" sz="1200" dirty="0" err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Reinach</a:t>
            </a:r>
            <a:endParaRPr lang="en-US" altLang="ko-KR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14000"/>
            <a:ext cx="1629714" cy="48670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91024"/>
            <a:ext cx="2778009" cy="82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8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_RYAN\_Work\DATA3\E&amp;B\회사자료\회사소개\img\01_01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57" y="2737028"/>
            <a:ext cx="1804159" cy="164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911973" y="1318658"/>
            <a:ext cx="4534080" cy="554560"/>
            <a:chOff x="748" y="-516"/>
            <a:chExt cx="2969" cy="429"/>
          </a:xfrm>
        </p:grpSpPr>
        <p:sp>
          <p:nvSpPr>
            <p:cNvPr id="7" name="모서리가 둥근 직사각형 27"/>
            <p:cNvSpPr>
              <a:spLocks noChangeArrowheads="1"/>
            </p:cNvSpPr>
            <p:nvPr/>
          </p:nvSpPr>
          <p:spPr bwMode="auto">
            <a:xfrm>
              <a:off x="775" y="-493"/>
              <a:ext cx="2942" cy="406"/>
            </a:xfrm>
            <a:prstGeom prst="roundRect">
              <a:avLst>
                <a:gd name="adj" fmla="val 50000"/>
              </a:avLst>
            </a:prstGeom>
            <a:solidFill>
              <a:srgbClr val="D1D1D1">
                <a:alpha val="50195"/>
              </a:srgb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8" name="Group 45"/>
            <p:cNvGrpSpPr>
              <a:grpSpLocks/>
            </p:cNvGrpSpPr>
            <p:nvPr/>
          </p:nvGrpSpPr>
          <p:grpSpPr bwMode="auto">
            <a:xfrm>
              <a:off x="748" y="-516"/>
              <a:ext cx="2936" cy="405"/>
              <a:chOff x="-2699" y="-405"/>
              <a:chExt cx="2936" cy="405"/>
            </a:xfrm>
          </p:grpSpPr>
          <p:sp>
            <p:nvSpPr>
              <p:cNvPr id="9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0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noFill/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11" name="TextBox 46"/>
          <p:cNvSpPr txBox="1">
            <a:spLocks noChangeArrowheads="1"/>
          </p:cNvSpPr>
          <p:nvPr/>
        </p:nvSpPr>
        <p:spPr bwMode="auto">
          <a:xfrm>
            <a:off x="1626353" y="1390096"/>
            <a:ext cx="26432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cs typeface="Arial" charset="0"/>
              </a:rPr>
              <a:t>About E&amp;B</a:t>
            </a:r>
            <a:endParaRPr lang="en-US" altLang="ko-KR" sz="2000" b="1" dirty="0">
              <a:cs typeface="Arial" charset="0"/>
            </a:endParaRPr>
          </a:p>
        </p:txBody>
      </p:sp>
      <p:grpSp>
        <p:nvGrpSpPr>
          <p:cNvPr id="12" name="Group 90"/>
          <p:cNvGrpSpPr>
            <a:grpSpLocks/>
          </p:cNvGrpSpPr>
          <p:nvPr/>
        </p:nvGrpSpPr>
        <p:grpSpPr bwMode="auto">
          <a:xfrm>
            <a:off x="366866" y="1052736"/>
            <a:ext cx="1003560" cy="1003560"/>
            <a:chOff x="431" y="2387"/>
            <a:chExt cx="684" cy="684"/>
          </a:xfrm>
        </p:grpSpPr>
        <p:grpSp>
          <p:nvGrpSpPr>
            <p:cNvPr id="13" name="Group 91"/>
            <p:cNvGrpSpPr>
              <a:grpSpLocks/>
            </p:cNvGrpSpPr>
            <p:nvPr/>
          </p:nvGrpSpPr>
          <p:grpSpPr bwMode="auto">
            <a:xfrm>
              <a:off x="546" y="2502"/>
              <a:ext cx="461" cy="466"/>
              <a:chOff x="546" y="2502"/>
              <a:chExt cx="461" cy="466"/>
            </a:xfrm>
          </p:grpSpPr>
          <p:sp>
            <p:nvSpPr>
              <p:cNvPr id="15" name="Oval 182"/>
              <p:cNvSpPr>
                <a:spLocks noChangeArrowheads="1"/>
              </p:cNvSpPr>
              <p:nvPr/>
            </p:nvSpPr>
            <p:spPr bwMode="gray">
              <a:xfrm>
                <a:off x="546" y="2502"/>
                <a:ext cx="461" cy="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8A9AA"/>
                  </a:gs>
                </a:gsLst>
                <a:lin ang="5400000" scaled="1"/>
              </a:gradFill>
              <a:ln w="12700" algn="ctr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lIns="180000" tIns="0" rIns="0" bIns="0" anchor="ctr"/>
              <a:lstStyle/>
              <a:p>
                <a:pPr defTabSz="801688" eaLnBrk="0" latinLnBrk="0" hangingPunct="0"/>
                <a:endParaRPr kumimoji="0" lang="ko-KR" altLang="ko-KR" sz="4000" b="1" dirty="0">
                  <a:latin typeface="Arial Black" pitchFamily="34" charset="0"/>
                  <a:ea typeface="맑은 고딕" pitchFamily="50" charset="-127"/>
                </a:endParaRPr>
              </a:p>
            </p:txBody>
          </p:sp>
          <p:grpSp>
            <p:nvGrpSpPr>
              <p:cNvPr id="16" name="Group 93"/>
              <p:cNvGrpSpPr>
                <a:grpSpLocks/>
              </p:cNvGrpSpPr>
              <p:nvPr/>
            </p:nvGrpSpPr>
            <p:grpSpPr bwMode="auto">
              <a:xfrm>
                <a:off x="564" y="2517"/>
                <a:ext cx="418" cy="451"/>
                <a:chOff x="582" y="2015"/>
                <a:chExt cx="418" cy="451"/>
              </a:xfrm>
            </p:grpSpPr>
            <p:sp>
              <p:nvSpPr>
                <p:cNvPr id="17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582" y="2015"/>
                  <a:ext cx="418" cy="3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ko-KR" sz="1800" dirty="0"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18" name="Oval 12"/>
                <p:cNvSpPr>
                  <a:spLocks noChangeArrowheads="1"/>
                </p:cNvSpPr>
                <p:nvPr/>
              </p:nvSpPr>
              <p:spPr bwMode="auto">
                <a:xfrm flipV="1">
                  <a:off x="634" y="2244"/>
                  <a:ext cx="296" cy="22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9999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kumimoji="0" lang="ko-KR" altLang="ko-KR" sz="1800" dirty="0">
                    <a:solidFill>
                      <a:srgbClr val="1D520A"/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</p:grpSp>
        <p:pic>
          <p:nvPicPr>
            <p:cNvPr id="14" name="Picture 43" descr="C:\Documents and Settings\admin\바탕 화면\다이어그램\새 폴더\원그림자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1" y="2387"/>
              <a:ext cx="684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extBox 76"/>
          <p:cNvSpPr txBox="1">
            <a:spLocks noChangeArrowheads="1"/>
          </p:cNvSpPr>
          <p:nvPr/>
        </p:nvSpPr>
        <p:spPr bwMode="auto">
          <a:xfrm>
            <a:off x="672422" y="1260049"/>
            <a:ext cx="46216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ko-KR" sz="32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1</a:t>
            </a:r>
            <a:endParaRPr lang="en-US" altLang="ko-KR" sz="3200" b="1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0" y="260648"/>
            <a:ext cx="9144000" cy="79053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돋움"/>
              <a:cs typeface="+mn-cs"/>
            </a:endParaRPr>
          </a:p>
        </p:txBody>
      </p:sp>
      <p:sp>
        <p:nvSpPr>
          <p:cNvPr id="66" name="직사각형 42"/>
          <p:cNvSpPr>
            <a:spLocks noChangeArrowheads="1"/>
          </p:cNvSpPr>
          <p:nvPr/>
        </p:nvSpPr>
        <p:spPr bwMode="auto">
          <a:xfrm>
            <a:off x="1475656" y="765284"/>
            <a:ext cx="712879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A</a:t>
            </a:r>
            <a:r>
              <a:rPr lang="en-US" altLang="ko-KR" sz="800" dirty="0" smtClean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 researcher, 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manufacturer </a:t>
            </a:r>
            <a:r>
              <a:rPr lang="en-US" altLang="ko-KR" sz="800" dirty="0" smtClean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and reseller of producing energy efficient 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products </a:t>
            </a:r>
            <a:r>
              <a:rPr lang="en-US" altLang="ko-KR" sz="800" dirty="0" smtClean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 and providing with energy saving solution in variety of industries. </a:t>
            </a:r>
            <a:endParaRPr lang="en-US" altLang="ko-KR" sz="800" dirty="0">
              <a:solidFill>
                <a:schemeClr val="bg1">
                  <a:lumMod val="65000"/>
                </a:schemeClr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68" name="대각선 방향의 모서리가 둥근 사각형 67"/>
          <p:cNvSpPr/>
          <p:nvPr/>
        </p:nvSpPr>
        <p:spPr>
          <a:xfrm>
            <a:off x="1979712" y="2564904"/>
            <a:ext cx="6624736" cy="3744416"/>
          </a:xfrm>
          <a:prstGeom prst="round2DiagRect">
            <a:avLst>
              <a:gd name="adj1" fmla="val 11409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r>
              <a:rPr lang="en-US" altLang="ko-KR" sz="1200" b="1" dirty="0" smtClean="0">
                <a:solidFill>
                  <a:schemeClr val="tx1"/>
                </a:solidFill>
              </a:rPr>
              <a:t>E&amp;B Co., Ltd.</a:t>
            </a:r>
            <a:r>
              <a:rPr lang="en-US" altLang="ko-KR" sz="1200" dirty="0" smtClean="0">
                <a:solidFill>
                  <a:schemeClr val="tx1"/>
                </a:solidFill>
              </a:rPr>
              <a:t> </a:t>
            </a:r>
            <a:r>
              <a:rPr lang="en-US" altLang="ko-KR" sz="1200" dirty="0">
                <a:solidFill>
                  <a:schemeClr val="tx1"/>
                </a:solidFill>
              </a:rPr>
              <a:t>is a quality-controlled manufacturer </a:t>
            </a:r>
            <a:r>
              <a:rPr lang="en-US" altLang="ko-KR" sz="1200" dirty="0" smtClean="0">
                <a:solidFill>
                  <a:schemeClr val="tx1"/>
                </a:solidFill>
              </a:rPr>
              <a:t>of the following products in </a:t>
            </a:r>
            <a:br>
              <a:rPr lang="en-US" altLang="ko-KR" sz="1200" dirty="0" smtClean="0">
                <a:solidFill>
                  <a:schemeClr val="tx1"/>
                </a:solidFill>
              </a:rPr>
            </a:br>
            <a:r>
              <a:rPr lang="en-US" altLang="ko-KR" sz="1200" dirty="0" smtClean="0">
                <a:solidFill>
                  <a:schemeClr val="tx1"/>
                </a:solidFill>
              </a:rPr>
              <a:t>environment-friendly and energy-saving field and represented by COATING SUISSE Ltd, Switzerland as a General Representation for the European and Middle East market.   </a:t>
            </a:r>
            <a:br>
              <a:rPr lang="en-US" altLang="ko-KR" sz="1200" dirty="0" smtClean="0">
                <a:solidFill>
                  <a:schemeClr val="tx1"/>
                </a:solidFill>
              </a:rPr>
            </a:br>
            <a:endParaRPr lang="en-US" altLang="ko-KR" sz="1200" dirty="0" smtClean="0">
              <a:solidFill>
                <a:schemeClr val="tx1"/>
              </a:solidFill>
            </a:endParaRPr>
          </a:p>
          <a:p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en-US" altLang="ko-KR" sz="1200" b="1" dirty="0" smtClean="0">
                <a:solidFill>
                  <a:schemeClr val="accent6">
                    <a:lumMod val="75000"/>
                  </a:schemeClr>
                </a:solidFill>
              </a:rPr>
              <a:t>- Multi-functional </a:t>
            </a:r>
            <a:r>
              <a:rPr lang="en-US" altLang="ko-KR" sz="1200" b="1" dirty="0">
                <a:solidFill>
                  <a:schemeClr val="accent6">
                    <a:lumMod val="75000"/>
                  </a:schemeClr>
                </a:solidFill>
              </a:rPr>
              <a:t>window </a:t>
            </a:r>
            <a:r>
              <a:rPr lang="en-US" altLang="ko-KR" sz="1200" b="1" dirty="0" smtClean="0">
                <a:solidFill>
                  <a:schemeClr val="accent6">
                    <a:lumMod val="75000"/>
                  </a:schemeClr>
                </a:solidFill>
              </a:rPr>
              <a:t>films</a:t>
            </a:r>
          </a:p>
          <a:p>
            <a:r>
              <a:rPr lang="en-US" altLang="ko-KR" sz="1200" b="1" dirty="0" smtClean="0">
                <a:solidFill>
                  <a:schemeClr val="accent6">
                    <a:lumMod val="75000"/>
                  </a:schemeClr>
                </a:solidFill>
              </a:rPr>
              <a:t>     - Conducting materials</a:t>
            </a:r>
          </a:p>
          <a:p>
            <a:r>
              <a:rPr lang="en-US" altLang="ko-KR" sz="1200" b="1" dirty="0" smtClean="0">
                <a:solidFill>
                  <a:schemeClr val="accent6">
                    <a:lumMod val="75000"/>
                  </a:schemeClr>
                </a:solidFill>
              </a:rPr>
              <a:t>     - Power </a:t>
            </a:r>
            <a:r>
              <a:rPr lang="en-US" altLang="ko-KR" sz="1200" b="1" dirty="0">
                <a:solidFill>
                  <a:schemeClr val="accent6">
                    <a:lumMod val="75000"/>
                  </a:schemeClr>
                </a:solidFill>
              </a:rPr>
              <a:t>saving LED substances</a:t>
            </a:r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US" altLang="ko-KR" sz="1200" dirty="0" smtClean="0">
                <a:solidFill>
                  <a:schemeClr val="tx1"/>
                </a:solidFill>
              </a:rPr>
              <a:t/>
            </a:r>
            <a:br>
              <a:rPr lang="en-US" altLang="ko-KR" sz="1200" dirty="0" smtClean="0">
                <a:solidFill>
                  <a:schemeClr val="tx1"/>
                </a:solidFill>
              </a:rPr>
            </a:br>
            <a:r>
              <a:rPr lang="en-US" altLang="ko-KR" sz="1200" dirty="0" smtClean="0">
                <a:solidFill>
                  <a:schemeClr val="tx1"/>
                </a:solidFill>
              </a:rPr>
              <a:t/>
            </a:r>
            <a:br>
              <a:rPr lang="en-US" altLang="ko-KR" sz="1200" dirty="0" smtClean="0">
                <a:solidFill>
                  <a:schemeClr val="tx1"/>
                </a:solidFill>
              </a:rPr>
            </a:br>
            <a:r>
              <a:rPr lang="en-US" altLang="ko-KR" sz="1200" dirty="0" smtClean="0">
                <a:solidFill>
                  <a:schemeClr val="tx1"/>
                </a:solidFill>
              </a:rPr>
              <a:t>Since </a:t>
            </a:r>
            <a:r>
              <a:rPr lang="en-US" altLang="ko-KR" sz="1200" dirty="0">
                <a:solidFill>
                  <a:schemeClr val="tx1"/>
                </a:solidFill>
              </a:rPr>
              <a:t>the </a:t>
            </a:r>
            <a:r>
              <a:rPr lang="en-US" altLang="ko-KR" sz="1200" dirty="0" smtClean="0">
                <a:solidFill>
                  <a:schemeClr val="tx1"/>
                </a:solidFill>
              </a:rPr>
              <a:t>establishment, </a:t>
            </a:r>
            <a:r>
              <a:rPr lang="en-US" altLang="ko-KR" sz="1200" dirty="0">
                <a:solidFill>
                  <a:schemeClr val="tx1"/>
                </a:solidFill>
              </a:rPr>
              <a:t>E&amp;B has been practicing to achieve the dreams </a:t>
            </a:r>
            <a:r>
              <a:rPr lang="en-US" altLang="ko-KR" sz="1200" dirty="0" smtClean="0">
                <a:solidFill>
                  <a:schemeClr val="tx1"/>
                </a:solidFill>
              </a:rPr>
              <a:t>and </a:t>
            </a:r>
            <a:r>
              <a:rPr lang="en-US" altLang="ko-KR" sz="1200" dirty="0">
                <a:solidFill>
                  <a:schemeClr val="tx1"/>
                </a:solidFill>
              </a:rPr>
              <a:t>visions </a:t>
            </a:r>
            <a:r>
              <a:rPr lang="en-US" altLang="ko-KR" sz="1200" dirty="0" smtClean="0">
                <a:solidFill>
                  <a:schemeClr val="tx1"/>
                </a:solidFill>
              </a:rPr>
              <a:t>of</a:t>
            </a:r>
            <a:br>
              <a:rPr lang="en-US" altLang="ko-KR" sz="1200" dirty="0" smtClean="0">
                <a:solidFill>
                  <a:schemeClr val="tx1"/>
                </a:solidFill>
              </a:rPr>
            </a:br>
            <a:r>
              <a:rPr lang="en-US" altLang="ko-KR" sz="1200" dirty="0" smtClean="0">
                <a:solidFill>
                  <a:schemeClr val="tx1"/>
                </a:solidFill>
              </a:rPr>
              <a:t>customers </a:t>
            </a:r>
            <a:r>
              <a:rPr lang="en-US" altLang="ko-KR" sz="1200" dirty="0">
                <a:solidFill>
                  <a:schemeClr val="tx1"/>
                </a:solidFill>
              </a:rPr>
              <a:t>and employees by transparent management and creating values in global-leading standard.</a:t>
            </a:r>
          </a:p>
          <a:p>
            <a:r>
              <a:rPr lang="en-US" altLang="ko-KR" sz="1200" dirty="0" smtClean="0">
                <a:solidFill>
                  <a:schemeClr val="tx1"/>
                </a:solidFill>
              </a:rPr>
              <a:t/>
            </a:r>
            <a:br>
              <a:rPr lang="en-US" altLang="ko-KR" sz="1200" dirty="0" smtClean="0">
                <a:solidFill>
                  <a:schemeClr val="tx1"/>
                </a:solidFill>
              </a:rPr>
            </a:br>
            <a:r>
              <a:rPr lang="en-US" altLang="ko-KR" sz="1200" dirty="0" smtClean="0">
                <a:solidFill>
                  <a:schemeClr val="tx1"/>
                </a:solidFill>
              </a:rPr>
              <a:t>We </a:t>
            </a:r>
            <a:r>
              <a:rPr lang="en-US" altLang="ko-KR" sz="1200" dirty="0">
                <a:solidFill>
                  <a:schemeClr val="tx1"/>
                </a:solidFill>
              </a:rPr>
              <a:t>stay focused on our core strategic markets where our products offers an advantage to </a:t>
            </a:r>
            <a:r>
              <a:rPr lang="en-US" altLang="ko-KR" sz="1200" dirty="0" smtClean="0">
                <a:solidFill>
                  <a:schemeClr val="tx1"/>
                </a:solidFill>
              </a:rPr>
              <a:t>customers</a:t>
            </a:r>
            <a:r>
              <a:rPr lang="en-US" altLang="ko-KR" sz="1200" dirty="0">
                <a:solidFill>
                  <a:schemeClr val="tx1"/>
                </a:solidFill>
              </a:rPr>
              <a:t>. We invest in our people, </a:t>
            </a:r>
            <a:r>
              <a:rPr lang="en-US" altLang="ko-KR" sz="1200" dirty="0" smtClean="0">
                <a:solidFill>
                  <a:schemeClr val="tx1"/>
                </a:solidFill>
              </a:rPr>
              <a:t>process, </a:t>
            </a:r>
            <a:r>
              <a:rPr lang="en-US" altLang="ko-KR" sz="1200" dirty="0">
                <a:solidFill>
                  <a:schemeClr val="tx1"/>
                </a:solidFill>
              </a:rPr>
              <a:t>equipment and technology and we keep exceeding the customers’ </a:t>
            </a:r>
            <a:r>
              <a:rPr lang="en-US" altLang="ko-KR" sz="1200" dirty="0" smtClean="0">
                <a:solidFill>
                  <a:schemeClr val="tx1"/>
                </a:solidFill>
              </a:rPr>
              <a:t>expectation </a:t>
            </a:r>
            <a:r>
              <a:rPr lang="en-US" altLang="ko-KR" sz="1200" dirty="0">
                <a:solidFill>
                  <a:schemeClr val="tx1"/>
                </a:solidFill>
              </a:rPr>
              <a:t>and receiving fair value in return</a:t>
            </a:r>
            <a:r>
              <a:rPr lang="en-US" altLang="ko-KR" sz="1200" dirty="0" smtClean="0">
                <a:solidFill>
                  <a:schemeClr val="tx1"/>
                </a:solidFill>
              </a:rPr>
              <a:t>.</a:t>
            </a:r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 smtClean="0">
                <a:solidFill>
                  <a:schemeClr val="tx1"/>
                </a:solidFill>
              </a:rPr>
              <a:t/>
            </a:r>
            <a:br>
              <a:rPr lang="en-US" altLang="ko-KR" sz="1200" dirty="0" smtClean="0">
                <a:solidFill>
                  <a:schemeClr val="tx1"/>
                </a:solidFill>
              </a:rPr>
            </a:br>
            <a:r>
              <a:rPr lang="en-US" altLang="ko-KR" sz="1200" dirty="0" smtClean="0">
                <a:solidFill>
                  <a:schemeClr val="tx1"/>
                </a:solidFill>
              </a:rPr>
              <a:t>E&amp;B </a:t>
            </a:r>
            <a:r>
              <a:rPr lang="en-US" altLang="ko-KR" sz="1200" dirty="0">
                <a:solidFill>
                  <a:schemeClr val="tx1"/>
                </a:solidFill>
              </a:rPr>
              <a:t>is striving </a:t>
            </a:r>
            <a:r>
              <a:rPr lang="en-US" altLang="ko-KR" sz="1200" dirty="0" smtClean="0">
                <a:solidFill>
                  <a:schemeClr val="tx1"/>
                </a:solidFill>
              </a:rPr>
              <a:t>to be the </a:t>
            </a:r>
            <a:r>
              <a:rPr lang="en-US" altLang="ko-KR" sz="1200" dirty="0">
                <a:solidFill>
                  <a:schemeClr val="tx1"/>
                </a:solidFill>
              </a:rPr>
              <a:t>innovative and creative global leader in industry</a:t>
            </a:r>
            <a:r>
              <a:rPr lang="en-US" altLang="ko-KR" sz="1200" dirty="0" smtClean="0">
                <a:solidFill>
                  <a:schemeClr val="tx1"/>
                </a:solidFill>
              </a:rPr>
              <a:t>. </a:t>
            </a:r>
            <a:br>
              <a:rPr lang="en-US" altLang="ko-KR" sz="1200" dirty="0" smtClean="0">
                <a:solidFill>
                  <a:schemeClr val="tx1"/>
                </a:solidFill>
              </a:rPr>
            </a:br>
            <a:r>
              <a:rPr lang="en-US" altLang="ko-KR" sz="1200" dirty="0" smtClean="0">
                <a:solidFill>
                  <a:schemeClr val="tx1"/>
                </a:solidFill>
              </a:rPr>
              <a:t>And we never stop giving its best effort. </a:t>
            </a:r>
          </a:p>
        </p:txBody>
      </p:sp>
      <p:pic>
        <p:nvPicPr>
          <p:cNvPr id="69" name="Picture 9" descr="D:\_RYAN\_Work\DATA3\E&amp;B\회사자료\회사소개\img\앞표지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01" y="4375546"/>
            <a:ext cx="1188015" cy="178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그룹 28"/>
          <p:cNvGrpSpPr/>
          <p:nvPr/>
        </p:nvGrpSpPr>
        <p:grpSpPr>
          <a:xfrm>
            <a:off x="882860" y="2060848"/>
            <a:ext cx="2793983" cy="489127"/>
            <a:chOff x="-389539" y="5454128"/>
            <a:chExt cx="2605979" cy="566512"/>
          </a:xfrm>
        </p:grpSpPr>
        <p:sp>
          <p:nvSpPr>
            <p:cNvPr id="30" name="모서리가 둥근 직사각형 27"/>
            <p:cNvSpPr>
              <a:spLocks noChangeArrowheads="1"/>
            </p:cNvSpPr>
            <p:nvPr/>
          </p:nvSpPr>
          <p:spPr bwMode="auto">
            <a:xfrm>
              <a:off x="-362251" y="5495812"/>
              <a:ext cx="2578691" cy="5248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  <a:alpha val="50195"/>
              </a:scheme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31" name="Group 45"/>
            <p:cNvGrpSpPr>
              <a:grpSpLocks/>
            </p:cNvGrpSpPr>
            <p:nvPr/>
          </p:nvGrpSpPr>
          <p:grpSpPr bwMode="auto">
            <a:xfrm>
              <a:off x="-389539" y="5454128"/>
              <a:ext cx="2573432" cy="523536"/>
              <a:chOff x="-2699" y="-405"/>
              <a:chExt cx="2936" cy="405"/>
            </a:xfrm>
          </p:grpSpPr>
          <p:sp>
            <p:nvSpPr>
              <p:cNvPr id="32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3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097453" y="2124567"/>
            <a:ext cx="1872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+mn-ea"/>
              </a:rPr>
              <a:t>GREETINGS</a:t>
            </a:r>
            <a:endParaRPr lang="en-US" altLang="ko-KR" sz="16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5" name="Group 90"/>
          <p:cNvGrpSpPr>
            <a:grpSpLocks/>
          </p:cNvGrpSpPr>
          <p:nvPr/>
        </p:nvGrpSpPr>
        <p:grpSpPr bwMode="auto">
          <a:xfrm>
            <a:off x="971600" y="1522970"/>
            <a:ext cx="588265" cy="533325"/>
            <a:chOff x="431" y="2387"/>
            <a:chExt cx="684" cy="684"/>
          </a:xfrm>
        </p:grpSpPr>
        <p:grpSp>
          <p:nvGrpSpPr>
            <p:cNvPr id="36" name="Group 91"/>
            <p:cNvGrpSpPr>
              <a:grpSpLocks/>
            </p:cNvGrpSpPr>
            <p:nvPr/>
          </p:nvGrpSpPr>
          <p:grpSpPr bwMode="auto">
            <a:xfrm>
              <a:off x="546" y="2502"/>
              <a:ext cx="461" cy="466"/>
              <a:chOff x="546" y="2502"/>
              <a:chExt cx="461" cy="466"/>
            </a:xfrm>
          </p:grpSpPr>
          <p:sp>
            <p:nvSpPr>
              <p:cNvPr id="38" name="Oval 182"/>
              <p:cNvSpPr>
                <a:spLocks noChangeArrowheads="1"/>
              </p:cNvSpPr>
              <p:nvPr/>
            </p:nvSpPr>
            <p:spPr bwMode="gray">
              <a:xfrm>
                <a:off x="546" y="2502"/>
                <a:ext cx="461" cy="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8A9AA"/>
                  </a:gs>
                </a:gsLst>
                <a:lin ang="5400000" scaled="1"/>
              </a:gradFill>
              <a:ln w="12700" algn="ctr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lIns="180000" tIns="0" rIns="0" bIns="0" anchor="ctr"/>
              <a:lstStyle/>
              <a:p>
                <a:pPr defTabSz="801688" eaLnBrk="0" latinLnBrk="0" hangingPunct="0"/>
                <a:endParaRPr kumimoji="0" lang="ko-KR" altLang="ko-KR" sz="4000" b="1" dirty="0">
                  <a:latin typeface="Arial Black" pitchFamily="34" charset="0"/>
                  <a:ea typeface="맑은 고딕" pitchFamily="50" charset="-127"/>
                </a:endParaRPr>
              </a:p>
            </p:txBody>
          </p:sp>
          <p:grpSp>
            <p:nvGrpSpPr>
              <p:cNvPr id="39" name="Group 93"/>
              <p:cNvGrpSpPr>
                <a:grpSpLocks/>
              </p:cNvGrpSpPr>
              <p:nvPr/>
            </p:nvGrpSpPr>
            <p:grpSpPr bwMode="auto">
              <a:xfrm>
                <a:off x="564" y="2517"/>
                <a:ext cx="418" cy="451"/>
                <a:chOff x="582" y="2015"/>
                <a:chExt cx="418" cy="451"/>
              </a:xfrm>
            </p:grpSpPr>
            <p:sp>
              <p:nvSpPr>
                <p:cNvPr id="40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582" y="2015"/>
                  <a:ext cx="418" cy="3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ko-KR" sz="1800" dirty="0"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41" name="Oval 12"/>
                <p:cNvSpPr>
                  <a:spLocks noChangeArrowheads="1"/>
                </p:cNvSpPr>
                <p:nvPr/>
              </p:nvSpPr>
              <p:spPr bwMode="auto">
                <a:xfrm flipV="1">
                  <a:off x="634" y="2244"/>
                  <a:ext cx="296" cy="22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9999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kumimoji="0" lang="ko-KR" altLang="ko-KR" sz="1800" dirty="0">
                    <a:solidFill>
                      <a:srgbClr val="1D520A"/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</p:grpSp>
        <p:pic>
          <p:nvPicPr>
            <p:cNvPr id="37" name="Picture 43" descr="C:\Documents and Settings\admin\바탕 화면\다이어그램\새 폴더\원그림자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1" y="2387"/>
              <a:ext cx="684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" name="TextBox 76"/>
          <p:cNvSpPr txBox="1">
            <a:spLocks noChangeArrowheads="1"/>
          </p:cNvSpPr>
          <p:nvPr/>
        </p:nvSpPr>
        <p:spPr bwMode="auto">
          <a:xfrm>
            <a:off x="1039738" y="1613412"/>
            <a:ext cx="4366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ko-KR" sz="16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-1</a:t>
            </a:r>
            <a:endParaRPr lang="en-US" altLang="ko-KR" sz="1600" b="1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0" y="396708"/>
            <a:ext cx="1629714" cy="48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1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911973" y="1318658"/>
            <a:ext cx="4534080" cy="554560"/>
            <a:chOff x="748" y="-516"/>
            <a:chExt cx="2969" cy="429"/>
          </a:xfrm>
        </p:grpSpPr>
        <p:sp>
          <p:nvSpPr>
            <p:cNvPr id="6" name="모서리가 둥근 직사각형 27"/>
            <p:cNvSpPr>
              <a:spLocks noChangeArrowheads="1"/>
            </p:cNvSpPr>
            <p:nvPr/>
          </p:nvSpPr>
          <p:spPr bwMode="auto">
            <a:xfrm>
              <a:off x="775" y="-493"/>
              <a:ext cx="2942" cy="406"/>
            </a:xfrm>
            <a:prstGeom prst="roundRect">
              <a:avLst>
                <a:gd name="adj" fmla="val 50000"/>
              </a:avLst>
            </a:prstGeom>
            <a:solidFill>
              <a:srgbClr val="D1D1D1">
                <a:alpha val="50195"/>
              </a:srgb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7" name="Group 45"/>
            <p:cNvGrpSpPr>
              <a:grpSpLocks/>
            </p:cNvGrpSpPr>
            <p:nvPr/>
          </p:nvGrpSpPr>
          <p:grpSpPr bwMode="auto">
            <a:xfrm>
              <a:off x="748" y="-516"/>
              <a:ext cx="2936" cy="405"/>
              <a:chOff x="-2699" y="-405"/>
              <a:chExt cx="2936" cy="405"/>
            </a:xfrm>
          </p:grpSpPr>
          <p:sp>
            <p:nvSpPr>
              <p:cNvPr id="8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9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noFill/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10" name="TextBox 46"/>
          <p:cNvSpPr txBox="1">
            <a:spLocks noChangeArrowheads="1"/>
          </p:cNvSpPr>
          <p:nvPr/>
        </p:nvSpPr>
        <p:spPr bwMode="auto">
          <a:xfrm>
            <a:off x="1626352" y="1390096"/>
            <a:ext cx="44238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cs typeface="Arial" charset="0"/>
              </a:rPr>
              <a:t>About E&amp;B</a:t>
            </a:r>
            <a:endParaRPr lang="en-US" altLang="ko-KR" sz="2000" b="1" dirty="0">
              <a:cs typeface="Arial" charset="0"/>
            </a:endParaRPr>
          </a:p>
        </p:txBody>
      </p:sp>
      <p:grpSp>
        <p:nvGrpSpPr>
          <p:cNvPr id="11" name="Group 90"/>
          <p:cNvGrpSpPr>
            <a:grpSpLocks/>
          </p:cNvGrpSpPr>
          <p:nvPr/>
        </p:nvGrpSpPr>
        <p:grpSpPr bwMode="auto">
          <a:xfrm>
            <a:off x="366866" y="1052736"/>
            <a:ext cx="1003560" cy="1003560"/>
            <a:chOff x="431" y="2387"/>
            <a:chExt cx="684" cy="684"/>
          </a:xfrm>
        </p:grpSpPr>
        <p:grpSp>
          <p:nvGrpSpPr>
            <p:cNvPr id="12" name="Group 91"/>
            <p:cNvGrpSpPr>
              <a:grpSpLocks/>
            </p:cNvGrpSpPr>
            <p:nvPr/>
          </p:nvGrpSpPr>
          <p:grpSpPr bwMode="auto">
            <a:xfrm>
              <a:off x="546" y="2502"/>
              <a:ext cx="461" cy="466"/>
              <a:chOff x="546" y="2502"/>
              <a:chExt cx="461" cy="466"/>
            </a:xfrm>
          </p:grpSpPr>
          <p:sp>
            <p:nvSpPr>
              <p:cNvPr id="14" name="Oval 182"/>
              <p:cNvSpPr>
                <a:spLocks noChangeArrowheads="1"/>
              </p:cNvSpPr>
              <p:nvPr/>
            </p:nvSpPr>
            <p:spPr bwMode="gray">
              <a:xfrm>
                <a:off x="546" y="2502"/>
                <a:ext cx="461" cy="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8A9AA"/>
                  </a:gs>
                </a:gsLst>
                <a:lin ang="5400000" scaled="1"/>
              </a:gradFill>
              <a:ln w="12700" algn="ctr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lIns="180000" tIns="0" rIns="0" bIns="0" anchor="ctr"/>
              <a:lstStyle/>
              <a:p>
                <a:pPr defTabSz="801688" eaLnBrk="0" latinLnBrk="0" hangingPunct="0"/>
                <a:endParaRPr kumimoji="0" lang="ko-KR" altLang="ko-KR" sz="4000" b="1" dirty="0">
                  <a:latin typeface="Arial Black" pitchFamily="34" charset="0"/>
                  <a:ea typeface="맑은 고딕" pitchFamily="50" charset="-127"/>
                </a:endParaRPr>
              </a:p>
            </p:txBody>
          </p:sp>
          <p:grpSp>
            <p:nvGrpSpPr>
              <p:cNvPr id="15" name="Group 93"/>
              <p:cNvGrpSpPr>
                <a:grpSpLocks/>
              </p:cNvGrpSpPr>
              <p:nvPr/>
            </p:nvGrpSpPr>
            <p:grpSpPr bwMode="auto">
              <a:xfrm>
                <a:off x="564" y="2517"/>
                <a:ext cx="418" cy="451"/>
                <a:chOff x="582" y="2015"/>
                <a:chExt cx="418" cy="451"/>
              </a:xfrm>
            </p:grpSpPr>
            <p:sp>
              <p:nvSpPr>
                <p:cNvPr id="16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582" y="2015"/>
                  <a:ext cx="418" cy="3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ko-KR" sz="1800" dirty="0"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17" name="Oval 12"/>
                <p:cNvSpPr>
                  <a:spLocks noChangeArrowheads="1"/>
                </p:cNvSpPr>
                <p:nvPr/>
              </p:nvSpPr>
              <p:spPr bwMode="auto">
                <a:xfrm flipV="1">
                  <a:off x="634" y="2244"/>
                  <a:ext cx="296" cy="22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9999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kumimoji="0" lang="ko-KR" altLang="ko-KR" sz="1800" dirty="0">
                    <a:solidFill>
                      <a:srgbClr val="1D520A"/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</p:grpSp>
        <p:pic>
          <p:nvPicPr>
            <p:cNvPr id="13" name="Picture 43" descr="C:\Documents and Settings\admin\바탕 화면\다이어그램\새 폴더\원그림자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2387"/>
              <a:ext cx="684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TextBox 76"/>
          <p:cNvSpPr txBox="1">
            <a:spLocks noChangeArrowheads="1"/>
          </p:cNvSpPr>
          <p:nvPr/>
        </p:nvSpPr>
        <p:spPr bwMode="auto">
          <a:xfrm>
            <a:off x="672422" y="1260049"/>
            <a:ext cx="46216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ko-KR" sz="32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1</a:t>
            </a:r>
            <a:endParaRPr lang="en-US" altLang="ko-KR" sz="3200" b="1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260648"/>
            <a:ext cx="9144000" cy="79053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돋움"/>
              <a:cs typeface="+mn-cs"/>
            </a:endParaRPr>
          </a:p>
        </p:txBody>
      </p:sp>
      <p:pic>
        <p:nvPicPr>
          <p:cNvPr id="3074" name="Picture 2" descr="D:\_RYAN\_Work\DATA3\E&amp;B\회사자료\회사소개\img\film busine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000" y="4948093"/>
            <a:ext cx="4305120" cy="161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대각선 방향의 모서리가 둥근 사각형 29"/>
          <p:cNvSpPr/>
          <p:nvPr/>
        </p:nvSpPr>
        <p:spPr>
          <a:xfrm>
            <a:off x="855440" y="2564904"/>
            <a:ext cx="6121427" cy="1368152"/>
          </a:xfrm>
          <a:prstGeom prst="round2DiagRect">
            <a:avLst>
              <a:gd name="adj1" fmla="val 11409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r>
              <a:rPr lang="en-US" altLang="ko-KR" sz="1200" dirty="0" smtClean="0">
                <a:solidFill>
                  <a:schemeClr val="tx1"/>
                </a:solidFill>
              </a:rPr>
              <a:t>E&amp;B </a:t>
            </a:r>
            <a:r>
              <a:rPr lang="en-US" altLang="ko-KR" sz="1200" dirty="0">
                <a:solidFill>
                  <a:schemeClr val="tx1"/>
                </a:solidFill>
              </a:rPr>
              <a:t>is a leading company specialized in developing and manufacturing </a:t>
            </a:r>
            <a:r>
              <a:rPr lang="en-US" altLang="ko-KR" sz="1200" dirty="0" smtClean="0">
                <a:solidFill>
                  <a:schemeClr val="tx1"/>
                </a:solidFill>
              </a:rPr>
              <a:t/>
            </a:r>
            <a:br>
              <a:rPr lang="en-US" altLang="ko-KR" sz="1200" dirty="0" smtClean="0">
                <a:solidFill>
                  <a:schemeClr val="tx1"/>
                </a:solidFill>
              </a:rPr>
            </a:br>
            <a:r>
              <a:rPr lang="en-US" altLang="ko-KR" sz="1200" dirty="0" smtClean="0">
                <a:solidFill>
                  <a:schemeClr val="tx1"/>
                </a:solidFill>
              </a:rPr>
              <a:t>energy-efficient </a:t>
            </a:r>
            <a:r>
              <a:rPr lang="en-US" altLang="ko-KR" sz="1200" dirty="0">
                <a:solidFill>
                  <a:schemeClr val="tx1"/>
                </a:solidFill>
              </a:rPr>
              <a:t>window film with innovative </a:t>
            </a:r>
            <a:r>
              <a:rPr lang="en-US" altLang="ko-KR" sz="1200" dirty="0" err="1">
                <a:solidFill>
                  <a:schemeClr val="tx1"/>
                </a:solidFill>
              </a:rPr>
              <a:t>nano</a:t>
            </a:r>
            <a:r>
              <a:rPr lang="en-US" altLang="ko-KR" sz="1200" dirty="0">
                <a:solidFill>
                  <a:schemeClr val="tx1"/>
                </a:solidFill>
              </a:rPr>
              <a:t>-ceramic coating materials </a:t>
            </a:r>
            <a:r>
              <a:rPr lang="en-US" altLang="ko-KR" sz="1200" dirty="0" smtClean="0">
                <a:solidFill>
                  <a:schemeClr val="tx1"/>
                </a:solidFill>
              </a:rPr>
              <a:t/>
            </a:r>
            <a:br>
              <a:rPr lang="en-US" altLang="ko-KR" sz="1200" dirty="0" smtClean="0">
                <a:solidFill>
                  <a:schemeClr val="tx1"/>
                </a:solidFill>
              </a:rPr>
            </a:br>
            <a:r>
              <a:rPr lang="en-US" altLang="ko-KR" sz="1200" dirty="0" smtClean="0">
                <a:solidFill>
                  <a:schemeClr val="tx1"/>
                </a:solidFill>
              </a:rPr>
              <a:t>and </a:t>
            </a:r>
            <a:r>
              <a:rPr lang="en-US" altLang="ko-KR" sz="1200" dirty="0">
                <a:solidFill>
                  <a:schemeClr val="tx1"/>
                </a:solidFill>
              </a:rPr>
              <a:t>patented multi-coating technology. </a:t>
            </a:r>
          </a:p>
          <a:p>
            <a:r>
              <a:rPr lang="en-US" altLang="ko-KR" sz="1200" dirty="0">
                <a:solidFill>
                  <a:schemeClr val="tx1"/>
                </a:solidFill>
              </a:rPr>
              <a:t>Through the continuous dedication to R&amp;D investment and with our own </a:t>
            </a:r>
            <a:r>
              <a:rPr lang="en-US" altLang="ko-KR" sz="1200" dirty="0" smtClean="0">
                <a:solidFill>
                  <a:schemeClr val="tx1"/>
                </a:solidFill>
              </a:rPr>
              <a:t/>
            </a:r>
            <a:br>
              <a:rPr lang="en-US" altLang="ko-KR" sz="1200" dirty="0" smtClean="0">
                <a:solidFill>
                  <a:schemeClr val="tx1"/>
                </a:solidFill>
              </a:rPr>
            </a:br>
            <a:r>
              <a:rPr lang="en-US" altLang="ko-KR" sz="1200" dirty="0" smtClean="0">
                <a:solidFill>
                  <a:schemeClr val="tx1"/>
                </a:solidFill>
              </a:rPr>
              <a:t>patented </a:t>
            </a:r>
            <a:r>
              <a:rPr lang="en-US" altLang="ko-KR" sz="1200" dirty="0">
                <a:solidFill>
                  <a:schemeClr val="tx1"/>
                </a:solidFill>
              </a:rPr>
              <a:t>technology, we’re empowering the window films to the highest </a:t>
            </a:r>
            <a:r>
              <a:rPr lang="en-US" altLang="ko-KR" sz="1200" dirty="0" smtClean="0">
                <a:solidFill>
                  <a:schemeClr val="tx1"/>
                </a:solidFill>
              </a:rPr>
              <a:t/>
            </a:r>
            <a:br>
              <a:rPr lang="en-US" altLang="ko-KR" sz="1200" dirty="0" smtClean="0">
                <a:solidFill>
                  <a:schemeClr val="tx1"/>
                </a:solidFill>
              </a:rPr>
            </a:br>
            <a:r>
              <a:rPr lang="en-US" altLang="ko-KR" sz="1200" dirty="0" smtClean="0">
                <a:solidFill>
                  <a:schemeClr val="tx1"/>
                </a:solidFill>
              </a:rPr>
              <a:t>standard </a:t>
            </a:r>
            <a:r>
              <a:rPr lang="en-US" altLang="ko-KR" sz="1200" dirty="0">
                <a:solidFill>
                  <a:schemeClr val="tx1"/>
                </a:solidFill>
              </a:rPr>
              <a:t>of quality and performance. </a:t>
            </a:r>
          </a:p>
        </p:txBody>
      </p:sp>
      <p:sp>
        <p:nvSpPr>
          <p:cNvPr id="31" name="직사각형 42"/>
          <p:cNvSpPr>
            <a:spLocks noChangeArrowheads="1"/>
          </p:cNvSpPr>
          <p:nvPr/>
        </p:nvSpPr>
        <p:spPr bwMode="auto">
          <a:xfrm>
            <a:off x="1475656" y="765284"/>
            <a:ext cx="712879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A</a:t>
            </a:r>
            <a:r>
              <a:rPr lang="en-US" altLang="ko-KR" sz="800" dirty="0" smtClean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 researcher and 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manufacturer </a:t>
            </a:r>
            <a:r>
              <a:rPr lang="en-US" altLang="ko-KR" sz="800" dirty="0" smtClean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of producing energy efficient 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products </a:t>
            </a:r>
            <a:r>
              <a:rPr lang="en-US" altLang="ko-KR" sz="800" dirty="0" smtClean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 and providing with energy saving solution in variety of industries. </a:t>
            </a:r>
            <a:endParaRPr lang="en-US" altLang="ko-KR" sz="800" dirty="0">
              <a:solidFill>
                <a:schemeClr val="bg1">
                  <a:lumMod val="65000"/>
                </a:schemeClr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1492232" y="4411711"/>
            <a:ext cx="4229630" cy="392366"/>
            <a:chOff x="-389539" y="5454128"/>
            <a:chExt cx="2590323" cy="566512"/>
          </a:xfrm>
        </p:grpSpPr>
        <p:sp>
          <p:nvSpPr>
            <p:cNvPr id="42" name="모서리가 둥근 직사각형 27"/>
            <p:cNvSpPr>
              <a:spLocks noChangeArrowheads="1"/>
            </p:cNvSpPr>
            <p:nvPr/>
          </p:nvSpPr>
          <p:spPr bwMode="auto">
            <a:xfrm>
              <a:off x="-377907" y="5495812"/>
              <a:ext cx="2578691" cy="524828"/>
            </a:xfrm>
            <a:prstGeom prst="roundRect">
              <a:avLst>
                <a:gd name="adj" fmla="val 50000"/>
              </a:avLst>
            </a:prstGeom>
            <a:solidFill>
              <a:srgbClr val="00B0F0">
                <a:alpha val="50195"/>
              </a:srgb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43" name="Group 45"/>
            <p:cNvGrpSpPr>
              <a:grpSpLocks/>
            </p:cNvGrpSpPr>
            <p:nvPr/>
          </p:nvGrpSpPr>
          <p:grpSpPr bwMode="auto">
            <a:xfrm>
              <a:off x="-389539" y="5454128"/>
              <a:ext cx="2573432" cy="523536"/>
              <a:chOff x="-2699" y="-405"/>
              <a:chExt cx="2936" cy="405"/>
            </a:xfrm>
          </p:grpSpPr>
          <p:sp>
            <p:nvSpPr>
              <p:cNvPr id="44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45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noFill/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40" name="TextBox 46"/>
          <p:cNvSpPr txBox="1">
            <a:spLocks noChangeArrowheads="1"/>
          </p:cNvSpPr>
          <p:nvPr/>
        </p:nvSpPr>
        <p:spPr bwMode="auto">
          <a:xfrm>
            <a:off x="2254222" y="4458318"/>
            <a:ext cx="25867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Quality-controlled Manufacturer</a:t>
            </a:r>
            <a:endParaRPr lang="ko-KR" altLang="en-US" sz="1200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  <p:grpSp>
        <p:nvGrpSpPr>
          <p:cNvPr id="52" name="그룹 51"/>
          <p:cNvGrpSpPr/>
          <p:nvPr/>
        </p:nvGrpSpPr>
        <p:grpSpPr>
          <a:xfrm>
            <a:off x="971600" y="3948386"/>
            <a:ext cx="2411833" cy="392366"/>
            <a:chOff x="-389539" y="5454128"/>
            <a:chExt cx="2613494" cy="566512"/>
          </a:xfrm>
        </p:grpSpPr>
        <p:sp>
          <p:nvSpPr>
            <p:cNvPr id="53" name="모서리가 둥근 직사각형 27"/>
            <p:cNvSpPr>
              <a:spLocks noChangeArrowheads="1"/>
            </p:cNvSpPr>
            <p:nvPr/>
          </p:nvSpPr>
          <p:spPr bwMode="auto">
            <a:xfrm>
              <a:off x="-354736" y="5495812"/>
              <a:ext cx="2578691" cy="524828"/>
            </a:xfrm>
            <a:prstGeom prst="roundRect">
              <a:avLst>
                <a:gd name="adj" fmla="val 50000"/>
              </a:avLst>
            </a:prstGeom>
            <a:solidFill>
              <a:srgbClr val="00B0F0">
                <a:alpha val="50195"/>
              </a:srgb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54" name="Group 45"/>
            <p:cNvGrpSpPr>
              <a:grpSpLocks/>
            </p:cNvGrpSpPr>
            <p:nvPr/>
          </p:nvGrpSpPr>
          <p:grpSpPr bwMode="auto">
            <a:xfrm>
              <a:off x="-389539" y="5454128"/>
              <a:ext cx="2573432" cy="523536"/>
              <a:chOff x="-2699" y="-405"/>
              <a:chExt cx="2936" cy="405"/>
            </a:xfrm>
          </p:grpSpPr>
          <p:sp>
            <p:nvSpPr>
              <p:cNvPr id="55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56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noFill/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57" name="TextBox 46"/>
          <p:cNvSpPr txBox="1">
            <a:spLocks noChangeArrowheads="1"/>
          </p:cNvSpPr>
          <p:nvPr/>
        </p:nvSpPr>
        <p:spPr bwMode="auto">
          <a:xfrm>
            <a:off x="1079177" y="3994993"/>
            <a:ext cx="22026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Technology-oriented R&amp;D</a:t>
            </a:r>
          </a:p>
        </p:txBody>
      </p:sp>
      <p:grpSp>
        <p:nvGrpSpPr>
          <p:cNvPr id="58" name="그룹 57"/>
          <p:cNvGrpSpPr/>
          <p:nvPr/>
        </p:nvGrpSpPr>
        <p:grpSpPr>
          <a:xfrm>
            <a:off x="3527449" y="3933056"/>
            <a:ext cx="2522765" cy="392366"/>
            <a:chOff x="-389539" y="5454128"/>
            <a:chExt cx="2613494" cy="566512"/>
          </a:xfrm>
        </p:grpSpPr>
        <p:sp>
          <p:nvSpPr>
            <p:cNvPr id="59" name="모서리가 둥근 직사각형 27"/>
            <p:cNvSpPr>
              <a:spLocks noChangeArrowheads="1"/>
            </p:cNvSpPr>
            <p:nvPr/>
          </p:nvSpPr>
          <p:spPr bwMode="auto">
            <a:xfrm>
              <a:off x="-354736" y="5495812"/>
              <a:ext cx="2578691" cy="524828"/>
            </a:xfrm>
            <a:prstGeom prst="roundRect">
              <a:avLst>
                <a:gd name="adj" fmla="val 50000"/>
              </a:avLst>
            </a:prstGeom>
            <a:solidFill>
              <a:srgbClr val="00B0F0">
                <a:alpha val="50195"/>
              </a:srgb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60" name="Group 45"/>
            <p:cNvGrpSpPr>
              <a:grpSpLocks/>
            </p:cNvGrpSpPr>
            <p:nvPr/>
          </p:nvGrpSpPr>
          <p:grpSpPr bwMode="auto">
            <a:xfrm>
              <a:off x="-389539" y="5454128"/>
              <a:ext cx="2573432" cy="523536"/>
              <a:chOff x="-2699" y="-405"/>
              <a:chExt cx="2936" cy="405"/>
            </a:xfrm>
          </p:grpSpPr>
          <p:sp>
            <p:nvSpPr>
              <p:cNvPr id="61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62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noFill/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63" name="TextBox 46"/>
          <p:cNvSpPr txBox="1">
            <a:spLocks noChangeArrowheads="1"/>
          </p:cNvSpPr>
          <p:nvPr/>
        </p:nvSpPr>
        <p:spPr bwMode="auto">
          <a:xfrm>
            <a:off x="3743473" y="3979663"/>
            <a:ext cx="22026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Customer-centered Service</a:t>
            </a:r>
          </a:p>
        </p:txBody>
      </p:sp>
      <p:pic>
        <p:nvPicPr>
          <p:cNvPr id="3077" name="Picture 5" descr="D:\_RYAN\_Work\DATA3\E&amp;B\회사자료\회사소개\img\solar_img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89" y="3766951"/>
            <a:ext cx="1555229" cy="102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_RYAN\_Work\DATA3\E&amp;B\회사자료\회사소개\img\factory_resiz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53" y="2492896"/>
            <a:ext cx="1575985" cy="117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그림 68"/>
          <p:cNvPicPr>
            <a:picLocks noChangeAspect="1"/>
          </p:cNvPicPr>
          <p:nvPr/>
        </p:nvPicPr>
        <p:blipFill rotWithShape="1">
          <a:blip r:embed="rId6" cstate="print"/>
          <a:srcRect l="5347" t="27782" r="75900" b="40991"/>
          <a:stretch/>
        </p:blipFill>
        <p:spPr>
          <a:xfrm>
            <a:off x="6887259" y="4847071"/>
            <a:ext cx="1582950" cy="1647440"/>
          </a:xfrm>
          <a:prstGeom prst="rect">
            <a:avLst/>
          </a:prstGeom>
        </p:spPr>
      </p:pic>
      <p:grpSp>
        <p:nvGrpSpPr>
          <p:cNvPr id="47" name="그룹 46"/>
          <p:cNvGrpSpPr/>
          <p:nvPr/>
        </p:nvGrpSpPr>
        <p:grpSpPr>
          <a:xfrm>
            <a:off x="882860" y="2060848"/>
            <a:ext cx="4075907" cy="489127"/>
            <a:chOff x="-389539" y="5454128"/>
            <a:chExt cx="2605979" cy="566512"/>
          </a:xfrm>
        </p:grpSpPr>
        <p:sp>
          <p:nvSpPr>
            <p:cNvPr id="48" name="모서리가 둥근 직사각형 27"/>
            <p:cNvSpPr>
              <a:spLocks noChangeArrowheads="1"/>
            </p:cNvSpPr>
            <p:nvPr/>
          </p:nvSpPr>
          <p:spPr bwMode="auto">
            <a:xfrm>
              <a:off x="-362251" y="5495812"/>
              <a:ext cx="2578691" cy="5248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  <a:alpha val="50195"/>
              </a:scheme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49" name="Group 45"/>
            <p:cNvGrpSpPr>
              <a:grpSpLocks/>
            </p:cNvGrpSpPr>
            <p:nvPr/>
          </p:nvGrpSpPr>
          <p:grpSpPr bwMode="auto">
            <a:xfrm>
              <a:off x="-389539" y="5454128"/>
              <a:ext cx="2573432" cy="523536"/>
              <a:chOff x="-2699" y="-405"/>
              <a:chExt cx="2936" cy="405"/>
            </a:xfrm>
          </p:grpSpPr>
          <p:sp>
            <p:nvSpPr>
              <p:cNvPr id="50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51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1097452" y="2124567"/>
            <a:ext cx="37473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+mn-ea"/>
              </a:rPr>
              <a:t>WINDOW FILM MANUFACTURING</a:t>
            </a:r>
            <a:endParaRPr lang="en-US" altLang="ko-KR" sz="16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65" name="Group 90"/>
          <p:cNvGrpSpPr>
            <a:grpSpLocks/>
          </p:cNvGrpSpPr>
          <p:nvPr/>
        </p:nvGrpSpPr>
        <p:grpSpPr bwMode="auto">
          <a:xfrm>
            <a:off x="971600" y="1522970"/>
            <a:ext cx="588265" cy="533325"/>
            <a:chOff x="431" y="2387"/>
            <a:chExt cx="684" cy="684"/>
          </a:xfrm>
        </p:grpSpPr>
        <p:grpSp>
          <p:nvGrpSpPr>
            <p:cNvPr id="66" name="Group 91"/>
            <p:cNvGrpSpPr>
              <a:grpSpLocks/>
            </p:cNvGrpSpPr>
            <p:nvPr/>
          </p:nvGrpSpPr>
          <p:grpSpPr bwMode="auto">
            <a:xfrm>
              <a:off x="546" y="2502"/>
              <a:ext cx="461" cy="466"/>
              <a:chOff x="546" y="2502"/>
              <a:chExt cx="461" cy="466"/>
            </a:xfrm>
          </p:grpSpPr>
          <p:sp>
            <p:nvSpPr>
              <p:cNvPr id="68" name="Oval 182"/>
              <p:cNvSpPr>
                <a:spLocks noChangeArrowheads="1"/>
              </p:cNvSpPr>
              <p:nvPr/>
            </p:nvSpPr>
            <p:spPr bwMode="gray">
              <a:xfrm>
                <a:off x="546" y="2502"/>
                <a:ext cx="461" cy="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8A9AA"/>
                  </a:gs>
                </a:gsLst>
                <a:lin ang="5400000" scaled="1"/>
              </a:gradFill>
              <a:ln w="12700" algn="ctr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lIns="180000" tIns="0" rIns="0" bIns="0" anchor="ctr"/>
              <a:lstStyle/>
              <a:p>
                <a:pPr defTabSz="801688" eaLnBrk="0" latinLnBrk="0" hangingPunct="0"/>
                <a:endParaRPr kumimoji="0" lang="ko-KR" altLang="ko-KR" sz="4000" b="1" dirty="0">
                  <a:latin typeface="Arial Black" pitchFamily="34" charset="0"/>
                  <a:ea typeface="맑은 고딕" pitchFamily="50" charset="-127"/>
                </a:endParaRPr>
              </a:p>
            </p:txBody>
          </p:sp>
          <p:grpSp>
            <p:nvGrpSpPr>
              <p:cNvPr id="70" name="Group 93"/>
              <p:cNvGrpSpPr>
                <a:grpSpLocks/>
              </p:cNvGrpSpPr>
              <p:nvPr/>
            </p:nvGrpSpPr>
            <p:grpSpPr bwMode="auto">
              <a:xfrm>
                <a:off x="564" y="2517"/>
                <a:ext cx="418" cy="451"/>
                <a:chOff x="582" y="2015"/>
                <a:chExt cx="418" cy="451"/>
              </a:xfrm>
            </p:grpSpPr>
            <p:sp>
              <p:nvSpPr>
                <p:cNvPr id="71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582" y="2015"/>
                  <a:ext cx="418" cy="3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ko-KR" sz="1800" dirty="0"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72" name="Oval 12"/>
                <p:cNvSpPr>
                  <a:spLocks noChangeArrowheads="1"/>
                </p:cNvSpPr>
                <p:nvPr/>
              </p:nvSpPr>
              <p:spPr bwMode="auto">
                <a:xfrm flipV="1">
                  <a:off x="634" y="2244"/>
                  <a:ext cx="296" cy="22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9999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kumimoji="0" lang="ko-KR" altLang="ko-KR" sz="1800" dirty="0">
                    <a:solidFill>
                      <a:srgbClr val="1D520A"/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</p:grpSp>
        <p:pic>
          <p:nvPicPr>
            <p:cNvPr id="67" name="Picture 43" descr="C:\Documents and Settings\admin\바탕 화면\다이어그램\새 폴더\원그림자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2387"/>
              <a:ext cx="684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3" name="TextBox 76"/>
          <p:cNvSpPr txBox="1">
            <a:spLocks noChangeArrowheads="1"/>
          </p:cNvSpPr>
          <p:nvPr/>
        </p:nvSpPr>
        <p:spPr bwMode="auto">
          <a:xfrm>
            <a:off x="1039738" y="1613412"/>
            <a:ext cx="4366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ko-KR" sz="16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-2</a:t>
            </a:r>
            <a:endParaRPr lang="en-US" altLang="ko-KR" sz="1600" b="1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74" name="Grafik 7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0" y="396708"/>
            <a:ext cx="1629714" cy="48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0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0" y="260648"/>
            <a:ext cx="9144000" cy="79053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돋움"/>
              <a:cs typeface="+mn-cs"/>
            </a:endParaRPr>
          </a:p>
        </p:txBody>
      </p:sp>
      <p:sp>
        <p:nvSpPr>
          <p:cNvPr id="21" name="직사각형 42"/>
          <p:cNvSpPr>
            <a:spLocks noChangeArrowheads="1"/>
          </p:cNvSpPr>
          <p:nvPr/>
        </p:nvSpPr>
        <p:spPr bwMode="auto">
          <a:xfrm>
            <a:off x="1475656" y="765284"/>
            <a:ext cx="712879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A</a:t>
            </a:r>
            <a:r>
              <a:rPr lang="en-US" altLang="ko-KR" sz="800" dirty="0" smtClean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 researcher and 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manufacturer </a:t>
            </a:r>
            <a:r>
              <a:rPr lang="en-US" altLang="ko-KR" sz="800" dirty="0" smtClean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of producing energy efficient 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products </a:t>
            </a:r>
            <a:r>
              <a:rPr lang="en-US" altLang="ko-KR" sz="800" dirty="0" smtClean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 and providing with energy saving solution in variety of industries. </a:t>
            </a:r>
            <a:endParaRPr lang="en-US" altLang="ko-KR" sz="800" dirty="0">
              <a:solidFill>
                <a:schemeClr val="bg1">
                  <a:lumMod val="65000"/>
                </a:schemeClr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grpSp>
        <p:nvGrpSpPr>
          <p:cNvPr id="45" name="그룹 44"/>
          <p:cNvGrpSpPr/>
          <p:nvPr/>
        </p:nvGrpSpPr>
        <p:grpSpPr>
          <a:xfrm>
            <a:off x="882860" y="2060848"/>
            <a:ext cx="2793983" cy="489127"/>
            <a:chOff x="-389539" y="5454128"/>
            <a:chExt cx="2605979" cy="566512"/>
          </a:xfrm>
        </p:grpSpPr>
        <p:sp>
          <p:nvSpPr>
            <p:cNvPr id="46" name="모서리가 둥근 직사각형 27"/>
            <p:cNvSpPr>
              <a:spLocks noChangeArrowheads="1"/>
            </p:cNvSpPr>
            <p:nvPr/>
          </p:nvSpPr>
          <p:spPr bwMode="auto">
            <a:xfrm>
              <a:off x="-362251" y="5495812"/>
              <a:ext cx="2578691" cy="5248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  <a:alpha val="50195"/>
              </a:scheme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47" name="Group 45"/>
            <p:cNvGrpSpPr>
              <a:grpSpLocks/>
            </p:cNvGrpSpPr>
            <p:nvPr/>
          </p:nvGrpSpPr>
          <p:grpSpPr bwMode="auto">
            <a:xfrm>
              <a:off x="-389539" y="5454128"/>
              <a:ext cx="2573432" cy="523536"/>
              <a:chOff x="-2699" y="-405"/>
              <a:chExt cx="2936" cy="405"/>
            </a:xfrm>
          </p:grpSpPr>
          <p:sp>
            <p:nvSpPr>
              <p:cNvPr id="48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49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1097453" y="2124567"/>
            <a:ext cx="1872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+mn-ea"/>
              </a:rPr>
              <a:t>PERFORMANCE</a:t>
            </a:r>
            <a:endParaRPr lang="en-US" altLang="ko-KR" sz="16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51" name="Group 43"/>
          <p:cNvGrpSpPr>
            <a:grpSpLocks/>
          </p:cNvGrpSpPr>
          <p:nvPr/>
        </p:nvGrpSpPr>
        <p:grpSpPr bwMode="auto">
          <a:xfrm>
            <a:off x="911973" y="1318658"/>
            <a:ext cx="4534080" cy="554560"/>
            <a:chOff x="748" y="-516"/>
            <a:chExt cx="2969" cy="429"/>
          </a:xfrm>
        </p:grpSpPr>
        <p:sp>
          <p:nvSpPr>
            <p:cNvPr id="52" name="모서리가 둥근 직사각형 27"/>
            <p:cNvSpPr>
              <a:spLocks noChangeArrowheads="1"/>
            </p:cNvSpPr>
            <p:nvPr/>
          </p:nvSpPr>
          <p:spPr bwMode="auto">
            <a:xfrm>
              <a:off x="775" y="-493"/>
              <a:ext cx="2942" cy="406"/>
            </a:xfrm>
            <a:prstGeom prst="roundRect">
              <a:avLst>
                <a:gd name="adj" fmla="val 50000"/>
              </a:avLst>
            </a:prstGeom>
            <a:solidFill>
              <a:srgbClr val="D1D1D1">
                <a:alpha val="50195"/>
              </a:srgb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53" name="Group 45"/>
            <p:cNvGrpSpPr>
              <a:grpSpLocks/>
            </p:cNvGrpSpPr>
            <p:nvPr/>
          </p:nvGrpSpPr>
          <p:grpSpPr bwMode="auto">
            <a:xfrm>
              <a:off x="748" y="-516"/>
              <a:ext cx="2936" cy="405"/>
              <a:chOff x="-2699" y="-405"/>
              <a:chExt cx="2936" cy="405"/>
            </a:xfrm>
          </p:grpSpPr>
          <p:sp>
            <p:nvSpPr>
              <p:cNvPr id="54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55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noFill/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56" name="TextBox 46"/>
          <p:cNvSpPr txBox="1">
            <a:spLocks noChangeArrowheads="1"/>
          </p:cNvSpPr>
          <p:nvPr/>
        </p:nvSpPr>
        <p:spPr bwMode="auto">
          <a:xfrm>
            <a:off x="1626353" y="1390096"/>
            <a:ext cx="32336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cs typeface="Arial" charset="0"/>
              </a:rPr>
              <a:t>E&amp;B Window Film</a:t>
            </a:r>
            <a:endParaRPr lang="en-US" altLang="ko-KR" sz="2000" b="1" dirty="0">
              <a:cs typeface="Arial" charset="0"/>
            </a:endParaRPr>
          </a:p>
        </p:txBody>
      </p:sp>
      <p:grpSp>
        <p:nvGrpSpPr>
          <p:cNvPr id="57" name="Group 90"/>
          <p:cNvGrpSpPr>
            <a:grpSpLocks/>
          </p:cNvGrpSpPr>
          <p:nvPr/>
        </p:nvGrpSpPr>
        <p:grpSpPr bwMode="auto">
          <a:xfrm>
            <a:off x="366866" y="1052736"/>
            <a:ext cx="1003560" cy="1003560"/>
            <a:chOff x="431" y="2387"/>
            <a:chExt cx="684" cy="684"/>
          </a:xfrm>
        </p:grpSpPr>
        <p:grpSp>
          <p:nvGrpSpPr>
            <p:cNvPr id="58" name="Group 91"/>
            <p:cNvGrpSpPr>
              <a:grpSpLocks/>
            </p:cNvGrpSpPr>
            <p:nvPr/>
          </p:nvGrpSpPr>
          <p:grpSpPr bwMode="auto">
            <a:xfrm>
              <a:off x="546" y="2502"/>
              <a:ext cx="461" cy="466"/>
              <a:chOff x="546" y="2502"/>
              <a:chExt cx="461" cy="466"/>
            </a:xfrm>
          </p:grpSpPr>
          <p:sp>
            <p:nvSpPr>
              <p:cNvPr id="60" name="Oval 182"/>
              <p:cNvSpPr>
                <a:spLocks noChangeArrowheads="1"/>
              </p:cNvSpPr>
              <p:nvPr/>
            </p:nvSpPr>
            <p:spPr bwMode="gray">
              <a:xfrm>
                <a:off x="546" y="2502"/>
                <a:ext cx="461" cy="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8A9AA"/>
                  </a:gs>
                </a:gsLst>
                <a:lin ang="5400000" scaled="1"/>
              </a:gradFill>
              <a:ln w="12700" algn="ctr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lIns="180000" tIns="0" rIns="0" bIns="0" anchor="ctr"/>
              <a:lstStyle/>
              <a:p>
                <a:pPr defTabSz="801688" eaLnBrk="0" latinLnBrk="0" hangingPunct="0"/>
                <a:endParaRPr kumimoji="0" lang="ko-KR" altLang="ko-KR" sz="4000" b="1" dirty="0">
                  <a:latin typeface="Arial Black" pitchFamily="34" charset="0"/>
                  <a:ea typeface="맑은 고딕" pitchFamily="50" charset="-127"/>
                </a:endParaRPr>
              </a:p>
            </p:txBody>
          </p:sp>
          <p:grpSp>
            <p:nvGrpSpPr>
              <p:cNvPr id="61" name="Group 93"/>
              <p:cNvGrpSpPr>
                <a:grpSpLocks/>
              </p:cNvGrpSpPr>
              <p:nvPr/>
            </p:nvGrpSpPr>
            <p:grpSpPr bwMode="auto">
              <a:xfrm>
                <a:off x="564" y="2517"/>
                <a:ext cx="418" cy="451"/>
                <a:chOff x="582" y="2015"/>
                <a:chExt cx="418" cy="451"/>
              </a:xfrm>
            </p:grpSpPr>
            <p:sp>
              <p:nvSpPr>
                <p:cNvPr id="62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582" y="2015"/>
                  <a:ext cx="418" cy="3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ko-KR" sz="1800" dirty="0"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63" name="Oval 12"/>
                <p:cNvSpPr>
                  <a:spLocks noChangeArrowheads="1"/>
                </p:cNvSpPr>
                <p:nvPr/>
              </p:nvSpPr>
              <p:spPr bwMode="auto">
                <a:xfrm flipV="1">
                  <a:off x="634" y="2244"/>
                  <a:ext cx="296" cy="22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9999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kumimoji="0" lang="ko-KR" altLang="ko-KR" sz="1800" dirty="0">
                    <a:solidFill>
                      <a:srgbClr val="1D520A"/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</p:grpSp>
        <p:pic>
          <p:nvPicPr>
            <p:cNvPr id="59" name="Picture 43" descr="C:\Documents and Settings\admin\바탕 화면\다이어그램\새 폴더\원그림자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2387"/>
              <a:ext cx="684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4" name="TextBox 76"/>
          <p:cNvSpPr txBox="1">
            <a:spLocks noChangeArrowheads="1"/>
          </p:cNvSpPr>
          <p:nvPr/>
        </p:nvSpPr>
        <p:spPr bwMode="auto">
          <a:xfrm>
            <a:off x="672422" y="1260049"/>
            <a:ext cx="46216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ko-KR" sz="32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2</a:t>
            </a:r>
            <a:endParaRPr lang="en-US" altLang="ko-KR" sz="3200" b="1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65" name="그룹 64"/>
          <p:cNvGrpSpPr/>
          <p:nvPr/>
        </p:nvGrpSpPr>
        <p:grpSpPr>
          <a:xfrm>
            <a:off x="971600" y="2655523"/>
            <a:ext cx="2330501" cy="392366"/>
            <a:chOff x="-389539" y="5454128"/>
            <a:chExt cx="2605979" cy="566512"/>
          </a:xfrm>
        </p:grpSpPr>
        <p:sp>
          <p:nvSpPr>
            <p:cNvPr id="66" name="모서리가 둥근 직사각형 27"/>
            <p:cNvSpPr>
              <a:spLocks noChangeArrowheads="1"/>
            </p:cNvSpPr>
            <p:nvPr/>
          </p:nvSpPr>
          <p:spPr bwMode="auto">
            <a:xfrm>
              <a:off x="-362251" y="5495812"/>
              <a:ext cx="2578691" cy="524828"/>
            </a:xfrm>
            <a:prstGeom prst="roundRect">
              <a:avLst>
                <a:gd name="adj" fmla="val 50000"/>
              </a:avLst>
            </a:prstGeom>
            <a:solidFill>
              <a:srgbClr val="00B0F0">
                <a:alpha val="50195"/>
              </a:srgb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67" name="Group 45"/>
            <p:cNvGrpSpPr>
              <a:grpSpLocks/>
            </p:cNvGrpSpPr>
            <p:nvPr/>
          </p:nvGrpSpPr>
          <p:grpSpPr bwMode="auto">
            <a:xfrm>
              <a:off x="-389539" y="5454128"/>
              <a:ext cx="2573432" cy="523536"/>
              <a:chOff x="-2699" y="-405"/>
              <a:chExt cx="2936" cy="405"/>
            </a:xfrm>
          </p:grpSpPr>
          <p:sp>
            <p:nvSpPr>
              <p:cNvPr id="68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69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noFill/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70" name="TextBox 46"/>
          <p:cNvSpPr txBox="1">
            <a:spLocks noChangeArrowheads="1"/>
          </p:cNvSpPr>
          <p:nvPr/>
        </p:nvSpPr>
        <p:spPr bwMode="auto">
          <a:xfrm>
            <a:off x="1079176" y="2702130"/>
            <a:ext cx="23406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Solar Heat Rejection</a:t>
            </a:r>
            <a:endParaRPr lang="en-US" altLang="ko-KR" sz="1200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71" name="대각선 방향의 모서리가 둥근 사각형 70"/>
          <p:cNvSpPr/>
          <p:nvPr/>
        </p:nvSpPr>
        <p:spPr>
          <a:xfrm>
            <a:off x="1072585" y="3043135"/>
            <a:ext cx="5371623" cy="619423"/>
          </a:xfrm>
          <a:prstGeom prst="round2DiagRect">
            <a:avLst>
              <a:gd name="adj1" fmla="val 11409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marL="171450" indent="-171450">
              <a:buFontTx/>
              <a:buChar char="-"/>
            </a:pPr>
            <a:r>
              <a:rPr lang="en-US" altLang="ko-KR" sz="1200" dirty="0" smtClean="0">
                <a:solidFill>
                  <a:schemeClr val="tx1"/>
                </a:solidFill>
              </a:rPr>
              <a:t>IR </a:t>
            </a:r>
            <a:r>
              <a:rPr lang="en-US" altLang="ko-KR" sz="1200" dirty="0">
                <a:solidFill>
                  <a:schemeClr val="tx1"/>
                </a:solidFill>
              </a:rPr>
              <a:t>rejection </a:t>
            </a:r>
            <a:r>
              <a:rPr lang="en-US" altLang="ko-KR" sz="1200" dirty="0" err="1">
                <a:solidFill>
                  <a:schemeClr val="tx1"/>
                </a:solidFill>
              </a:rPr>
              <a:t>upto</a:t>
            </a:r>
            <a:r>
              <a:rPr lang="en-US" altLang="ko-KR" sz="1200" dirty="0">
                <a:solidFill>
                  <a:schemeClr val="tx1"/>
                </a:solidFill>
              </a:rPr>
              <a:t> 99</a:t>
            </a:r>
            <a:r>
              <a:rPr lang="en-US" altLang="ko-KR" sz="1200" dirty="0" smtClean="0">
                <a:solidFill>
                  <a:schemeClr val="tx1"/>
                </a:solidFill>
              </a:rPr>
              <a:t>%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 smtClean="0">
                <a:solidFill>
                  <a:schemeClr val="tx1"/>
                </a:solidFill>
              </a:rPr>
              <a:t>World-leading TSER performance by state-of-art </a:t>
            </a:r>
            <a:r>
              <a:rPr lang="en-US" altLang="ko-KR" sz="1200" dirty="0" err="1" smtClean="0">
                <a:solidFill>
                  <a:schemeClr val="tx1"/>
                </a:solidFill>
              </a:rPr>
              <a:t>nano</a:t>
            </a:r>
            <a:r>
              <a:rPr lang="en-US" altLang="ko-KR" sz="1200" dirty="0" smtClean="0">
                <a:solidFill>
                  <a:schemeClr val="tx1"/>
                </a:solidFill>
              </a:rPr>
              <a:t> technology</a:t>
            </a:r>
          </a:p>
        </p:txBody>
      </p:sp>
      <p:grpSp>
        <p:nvGrpSpPr>
          <p:cNvPr id="72" name="그룹 71"/>
          <p:cNvGrpSpPr/>
          <p:nvPr/>
        </p:nvGrpSpPr>
        <p:grpSpPr>
          <a:xfrm>
            <a:off x="971600" y="4594439"/>
            <a:ext cx="2330501" cy="392366"/>
            <a:chOff x="-389539" y="5454128"/>
            <a:chExt cx="2605979" cy="566512"/>
          </a:xfrm>
        </p:grpSpPr>
        <p:sp>
          <p:nvSpPr>
            <p:cNvPr id="73" name="모서리가 둥근 직사각형 27"/>
            <p:cNvSpPr>
              <a:spLocks noChangeArrowheads="1"/>
            </p:cNvSpPr>
            <p:nvPr/>
          </p:nvSpPr>
          <p:spPr bwMode="auto">
            <a:xfrm>
              <a:off x="-362251" y="5495812"/>
              <a:ext cx="2578691" cy="524828"/>
            </a:xfrm>
            <a:prstGeom prst="roundRect">
              <a:avLst>
                <a:gd name="adj" fmla="val 50000"/>
              </a:avLst>
            </a:prstGeom>
            <a:solidFill>
              <a:srgbClr val="00B0F0">
                <a:alpha val="50195"/>
              </a:srgb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74" name="Group 45"/>
            <p:cNvGrpSpPr>
              <a:grpSpLocks/>
            </p:cNvGrpSpPr>
            <p:nvPr/>
          </p:nvGrpSpPr>
          <p:grpSpPr bwMode="auto">
            <a:xfrm>
              <a:off x="-389539" y="5454128"/>
              <a:ext cx="2573432" cy="523536"/>
              <a:chOff x="-2699" y="-405"/>
              <a:chExt cx="2936" cy="405"/>
            </a:xfrm>
          </p:grpSpPr>
          <p:sp>
            <p:nvSpPr>
              <p:cNvPr id="75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76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noFill/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77" name="TextBox 46"/>
          <p:cNvSpPr txBox="1">
            <a:spLocks noChangeArrowheads="1"/>
          </p:cNvSpPr>
          <p:nvPr/>
        </p:nvSpPr>
        <p:spPr bwMode="auto">
          <a:xfrm>
            <a:off x="1079176" y="4641046"/>
            <a:ext cx="23406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Harmful UV-ray Block</a:t>
            </a:r>
            <a:endParaRPr lang="en-US" altLang="ko-KR" sz="1200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78" name="대각선 방향의 모서리가 둥근 사각형 77"/>
          <p:cNvSpPr/>
          <p:nvPr/>
        </p:nvSpPr>
        <p:spPr>
          <a:xfrm>
            <a:off x="1072585" y="4982051"/>
            <a:ext cx="5371623" cy="607189"/>
          </a:xfrm>
          <a:prstGeom prst="round2DiagRect">
            <a:avLst>
              <a:gd name="adj1" fmla="val 11409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marL="171450" indent="-171450">
              <a:buFontTx/>
              <a:buChar char="-"/>
            </a:pPr>
            <a:r>
              <a:rPr lang="en-US" altLang="ko-KR" sz="1200" dirty="0" smtClean="0">
                <a:solidFill>
                  <a:schemeClr val="tx1"/>
                </a:solidFill>
              </a:rPr>
              <a:t>Blocking almost 100% of harmful UV-ray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 smtClean="0">
                <a:solidFill>
                  <a:schemeClr val="tx1"/>
                </a:solidFill>
              </a:rPr>
              <a:t>Protection from skin damage and color fading of furniture, etc. </a:t>
            </a:r>
            <a:endParaRPr lang="en-US" altLang="ko-KR" sz="1200" dirty="0">
              <a:solidFill>
                <a:schemeClr val="tx1"/>
              </a:solidFill>
            </a:endParaRPr>
          </a:p>
        </p:txBody>
      </p:sp>
      <p:grpSp>
        <p:nvGrpSpPr>
          <p:cNvPr id="79" name="그룹 78"/>
          <p:cNvGrpSpPr/>
          <p:nvPr/>
        </p:nvGrpSpPr>
        <p:grpSpPr>
          <a:xfrm>
            <a:off x="971600" y="5572639"/>
            <a:ext cx="2330501" cy="392366"/>
            <a:chOff x="-389539" y="5454128"/>
            <a:chExt cx="2605979" cy="566512"/>
          </a:xfrm>
        </p:grpSpPr>
        <p:sp>
          <p:nvSpPr>
            <p:cNvPr id="80" name="모서리가 둥근 직사각형 27"/>
            <p:cNvSpPr>
              <a:spLocks noChangeArrowheads="1"/>
            </p:cNvSpPr>
            <p:nvPr/>
          </p:nvSpPr>
          <p:spPr bwMode="auto">
            <a:xfrm>
              <a:off x="-362251" y="5495812"/>
              <a:ext cx="2578691" cy="524828"/>
            </a:xfrm>
            <a:prstGeom prst="roundRect">
              <a:avLst>
                <a:gd name="adj" fmla="val 50000"/>
              </a:avLst>
            </a:prstGeom>
            <a:solidFill>
              <a:srgbClr val="00B0F0">
                <a:alpha val="50195"/>
              </a:srgb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81" name="Group 45"/>
            <p:cNvGrpSpPr>
              <a:grpSpLocks/>
            </p:cNvGrpSpPr>
            <p:nvPr/>
          </p:nvGrpSpPr>
          <p:grpSpPr bwMode="auto">
            <a:xfrm>
              <a:off x="-389539" y="5454128"/>
              <a:ext cx="2573432" cy="523536"/>
              <a:chOff x="-2699" y="-405"/>
              <a:chExt cx="2936" cy="405"/>
            </a:xfrm>
          </p:grpSpPr>
          <p:sp>
            <p:nvSpPr>
              <p:cNvPr id="82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83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noFill/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84" name="TextBox 46"/>
          <p:cNvSpPr txBox="1">
            <a:spLocks noChangeArrowheads="1"/>
          </p:cNvSpPr>
          <p:nvPr/>
        </p:nvSpPr>
        <p:spPr bwMode="auto">
          <a:xfrm>
            <a:off x="1079176" y="5619246"/>
            <a:ext cx="23406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Safety and Security</a:t>
            </a:r>
            <a:endParaRPr lang="en-US" altLang="ko-KR" sz="1200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85" name="대각선 방향의 모서리가 둥근 사각형 84"/>
          <p:cNvSpPr/>
          <p:nvPr/>
        </p:nvSpPr>
        <p:spPr>
          <a:xfrm>
            <a:off x="1072585" y="5960252"/>
            <a:ext cx="5371623" cy="637100"/>
          </a:xfrm>
          <a:prstGeom prst="round2DiagRect">
            <a:avLst>
              <a:gd name="adj1" fmla="val 11409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marL="171450" indent="-171450">
              <a:buFontTx/>
              <a:buChar char="-"/>
            </a:pPr>
            <a:r>
              <a:rPr lang="en-US" altLang="ko-KR" sz="1200" dirty="0" smtClean="0">
                <a:solidFill>
                  <a:schemeClr val="tx1"/>
                </a:solidFill>
              </a:rPr>
              <a:t>Protection from intrusion or robbery from outside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 smtClean="0">
                <a:solidFill>
                  <a:schemeClr val="tx1"/>
                </a:solidFill>
              </a:rPr>
              <a:t>Preventing secondary damages from shattered glasses</a:t>
            </a:r>
          </a:p>
        </p:txBody>
      </p:sp>
      <p:grpSp>
        <p:nvGrpSpPr>
          <p:cNvPr id="86" name="그룹 85"/>
          <p:cNvGrpSpPr/>
          <p:nvPr/>
        </p:nvGrpSpPr>
        <p:grpSpPr>
          <a:xfrm>
            <a:off x="971600" y="3628423"/>
            <a:ext cx="2330501" cy="392366"/>
            <a:chOff x="-389539" y="5454128"/>
            <a:chExt cx="2605979" cy="566512"/>
          </a:xfrm>
        </p:grpSpPr>
        <p:sp>
          <p:nvSpPr>
            <p:cNvPr id="87" name="모서리가 둥근 직사각형 27"/>
            <p:cNvSpPr>
              <a:spLocks noChangeArrowheads="1"/>
            </p:cNvSpPr>
            <p:nvPr/>
          </p:nvSpPr>
          <p:spPr bwMode="auto">
            <a:xfrm>
              <a:off x="-362251" y="5495812"/>
              <a:ext cx="2578691" cy="524828"/>
            </a:xfrm>
            <a:prstGeom prst="roundRect">
              <a:avLst>
                <a:gd name="adj" fmla="val 50000"/>
              </a:avLst>
            </a:prstGeom>
            <a:solidFill>
              <a:srgbClr val="00B0F0">
                <a:alpha val="50195"/>
              </a:srgb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88" name="Group 45"/>
            <p:cNvGrpSpPr>
              <a:grpSpLocks/>
            </p:cNvGrpSpPr>
            <p:nvPr/>
          </p:nvGrpSpPr>
          <p:grpSpPr bwMode="auto">
            <a:xfrm>
              <a:off x="-389539" y="5454128"/>
              <a:ext cx="2573432" cy="523536"/>
              <a:chOff x="-2699" y="-405"/>
              <a:chExt cx="2936" cy="405"/>
            </a:xfrm>
          </p:grpSpPr>
          <p:sp>
            <p:nvSpPr>
              <p:cNvPr id="89" name="모서리가 둥근 직사각형 88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90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noFill/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91" name="TextBox 46"/>
          <p:cNvSpPr txBox="1">
            <a:spLocks noChangeArrowheads="1"/>
          </p:cNvSpPr>
          <p:nvPr/>
        </p:nvSpPr>
        <p:spPr bwMode="auto">
          <a:xfrm>
            <a:off x="1079176" y="3675030"/>
            <a:ext cx="23406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Glare Reduction </a:t>
            </a:r>
            <a:endParaRPr lang="en-US" altLang="ko-KR" sz="1200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92" name="대각선 방향의 모서리가 둥근 사각형 91"/>
          <p:cNvSpPr/>
          <p:nvPr/>
        </p:nvSpPr>
        <p:spPr>
          <a:xfrm>
            <a:off x="1072585" y="4016035"/>
            <a:ext cx="5371623" cy="607189"/>
          </a:xfrm>
          <a:prstGeom prst="round2DiagRect">
            <a:avLst>
              <a:gd name="adj1" fmla="val 11409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marL="171450" indent="-171450">
              <a:buFontTx/>
              <a:buChar char="-"/>
            </a:pPr>
            <a:r>
              <a:rPr lang="en-US" altLang="ko-KR" sz="1200" dirty="0" smtClean="0">
                <a:solidFill>
                  <a:schemeClr val="tx1"/>
                </a:solidFill>
              </a:rPr>
              <a:t>More comfortable view by reduction of excessive sunlight 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 smtClean="0">
                <a:solidFill>
                  <a:schemeClr val="tx1"/>
                </a:solidFill>
              </a:rPr>
              <a:t>Available with wide range of VLTs(visible light transmittance)</a:t>
            </a:r>
          </a:p>
        </p:txBody>
      </p:sp>
      <p:pic>
        <p:nvPicPr>
          <p:cNvPr id="93" name="Picture 2" descr="D:\_RYAN\_Work\DATA3\E&amp;B\회사자료\회사소개\img\목차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445196"/>
            <a:ext cx="1534133" cy="153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3" descr="D:\_RYAN\_Work\DATA3\E&amp;B\회사자료\회사소개\img\uv blo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226" y="4054344"/>
            <a:ext cx="1511156" cy="116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D:\_RYAN\_Work\DATA3\E&amp;B\회사자료\회사소개\img\break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225" y="5324420"/>
            <a:ext cx="1511156" cy="106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6" name="Group 90"/>
          <p:cNvGrpSpPr>
            <a:grpSpLocks/>
          </p:cNvGrpSpPr>
          <p:nvPr/>
        </p:nvGrpSpPr>
        <p:grpSpPr bwMode="auto">
          <a:xfrm>
            <a:off x="971600" y="1522970"/>
            <a:ext cx="588265" cy="533325"/>
            <a:chOff x="431" y="2387"/>
            <a:chExt cx="684" cy="684"/>
          </a:xfrm>
        </p:grpSpPr>
        <p:grpSp>
          <p:nvGrpSpPr>
            <p:cNvPr id="97" name="Group 91"/>
            <p:cNvGrpSpPr>
              <a:grpSpLocks/>
            </p:cNvGrpSpPr>
            <p:nvPr/>
          </p:nvGrpSpPr>
          <p:grpSpPr bwMode="auto">
            <a:xfrm>
              <a:off x="546" y="2502"/>
              <a:ext cx="461" cy="466"/>
              <a:chOff x="546" y="2502"/>
              <a:chExt cx="461" cy="466"/>
            </a:xfrm>
          </p:grpSpPr>
          <p:sp>
            <p:nvSpPr>
              <p:cNvPr id="99" name="Oval 182"/>
              <p:cNvSpPr>
                <a:spLocks noChangeArrowheads="1"/>
              </p:cNvSpPr>
              <p:nvPr/>
            </p:nvSpPr>
            <p:spPr bwMode="gray">
              <a:xfrm>
                <a:off x="546" y="2502"/>
                <a:ext cx="461" cy="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8A9AA"/>
                  </a:gs>
                </a:gsLst>
                <a:lin ang="5400000" scaled="1"/>
              </a:gradFill>
              <a:ln w="12700" algn="ctr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lIns="180000" tIns="0" rIns="0" bIns="0" anchor="ctr"/>
              <a:lstStyle/>
              <a:p>
                <a:pPr defTabSz="801688" eaLnBrk="0" latinLnBrk="0" hangingPunct="0"/>
                <a:endParaRPr kumimoji="0" lang="ko-KR" altLang="ko-KR" sz="4000" b="1" dirty="0">
                  <a:latin typeface="Arial Black" pitchFamily="34" charset="0"/>
                  <a:ea typeface="맑은 고딕" pitchFamily="50" charset="-127"/>
                </a:endParaRPr>
              </a:p>
            </p:txBody>
          </p:sp>
          <p:grpSp>
            <p:nvGrpSpPr>
              <p:cNvPr id="100" name="Group 93"/>
              <p:cNvGrpSpPr>
                <a:grpSpLocks/>
              </p:cNvGrpSpPr>
              <p:nvPr/>
            </p:nvGrpSpPr>
            <p:grpSpPr bwMode="auto">
              <a:xfrm>
                <a:off x="564" y="2517"/>
                <a:ext cx="418" cy="451"/>
                <a:chOff x="582" y="2015"/>
                <a:chExt cx="418" cy="451"/>
              </a:xfrm>
            </p:grpSpPr>
            <p:sp>
              <p:nvSpPr>
                <p:cNvPr id="101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582" y="2015"/>
                  <a:ext cx="418" cy="3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ko-KR" sz="1800" dirty="0"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102" name="Oval 12"/>
                <p:cNvSpPr>
                  <a:spLocks noChangeArrowheads="1"/>
                </p:cNvSpPr>
                <p:nvPr/>
              </p:nvSpPr>
              <p:spPr bwMode="auto">
                <a:xfrm flipV="1">
                  <a:off x="634" y="2244"/>
                  <a:ext cx="296" cy="22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9999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kumimoji="0" lang="ko-KR" altLang="ko-KR" sz="1800" dirty="0">
                    <a:solidFill>
                      <a:srgbClr val="1D520A"/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</p:grpSp>
        <p:pic>
          <p:nvPicPr>
            <p:cNvPr id="98" name="Picture 43" descr="C:\Documents and Settings\admin\바탕 화면\다이어그램\새 폴더\원그림자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2387"/>
              <a:ext cx="684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" name="TextBox 76"/>
          <p:cNvSpPr txBox="1">
            <a:spLocks noChangeArrowheads="1"/>
          </p:cNvSpPr>
          <p:nvPr/>
        </p:nvSpPr>
        <p:spPr bwMode="auto">
          <a:xfrm>
            <a:off x="1039738" y="1613412"/>
            <a:ext cx="4366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ko-KR" sz="16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-1</a:t>
            </a:r>
            <a:endParaRPr lang="en-US" altLang="ko-KR" sz="1600" b="1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104" name="Grafik 10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0" y="396708"/>
            <a:ext cx="1629714" cy="48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2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260648"/>
            <a:ext cx="9144000" cy="79053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돋움"/>
              <a:cs typeface="+mn-cs"/>
            </a:endParaRPr>
          </a:p>
        </p:txBody>
      </p:sp>
      <p:sp>
        <p:nvSpPr>
          <p:cNvPr id="6" name="직사각형 42"/>
          <p:cNvSpPr>
            <a:spLocks noChangeArrowheads="1"/>
          </p:cNvSpPr>
          <p:nvPr/>
        </p:nvSpPr>
        <p:spPr bwMode="auto">
          <a:xfrm>
            <a:off x="1475656" y="765284"/>
            <a:ext cx="712879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A</a:t>
            </a:r>
            <a:r>
              <a:rPr lang="en-US" altLang="ko-KR" sz="800" dirty="0" smtClean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 researcher and 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manufacturer </a:t>
            </a:r>
            <a:r>
              <a:rPr lang="en-US" altLang="ko-KR" sz="800" dirty="0" smtClean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of producing energy efficient 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products </a:t>
            </a:r>
            <a:r>
              <a:rPr lang="en-US" altLang="ko-KR" sz="800" dirty="0" smtClean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 and providing with energy saving solution in variety of industries. </a:t>
            </a:r>
            <a:endParaRPr lang="en-US" altLang="ko-KR" sz="800" dirty="0">
              <a:solidFill>
                <a:schemeClr val="bg1">
                  <a:lumMod val="65000"/>
                </a:schemeClr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882860" y="2060848"/>
            <a:ext cx="2793983" cy="489127"/>
            <a:chOff x="-389539" y="5454128"/>
            <a:chExt cx="2605979" cy="566512"/>
          </a:xfrm>
        </p:grpSpPr>
        <p:sp>
          <p:nvSpPr>
            <p:cNvPr id="8" name="모서리가 둥근 직사각형 27"/>
            <p:cNvSpPr>
              <a:spLocks noChangeArrowheads="1"/>
            </p:cNvSpPr>
            <p:nvPr/>
          </p:nvSpPr>
          <p:spPr bwMode="auto">
            <a:xfrm>
              <a:off x="-362251" y="5495812"/>
              <a:ext cx="2578691" cy="5248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  <a:alpha val="50195"/>
              </a:scheme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9" name="Group 45"/>
            <p:cNvGrpSpPr>
              <a:grpSpLocks/>
            </p:cNvGrpSpPr>
            <p:nvPr/>
          </p:nvGrpSpPr>
          <p:grpSpPr bwMode="auto">
            <a:xfrm>
              <a:off x="-389539" y="5454128"/>
              <a:ext cx="2573432" cy="523536"/>
              <a:chOff x="-2699" y="-405"/>
              <a:chExt cx="2936" cy="405"/>
            </a:xfrm>
          </p:grpSpPr>
          <p:sp>
            <p:nvSpPr>
              <p:cNvPr id="10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1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97452" y="2124567"/>
            <a:ext cx="25247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+mn-ea"/>
              </a:rPr>
              <a:t>DIVERSITY OF FILMS</a:t>
            </a:r>
            <a:endParaRPr lang="en-US" altLang="ko-KR" sz="16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3" name="Group 43"/>
          <p:cNvGrpSpPr>
            <a:grpSpLocks/>
          </p:cNvGrpSpPr>
          <p:nvPr/>
        </p:nvGrpSpPr>
        <p:grpSpPr bwMode="auto">
          <a:xfrm>
            <a:off x="911973" y="1318658"/>
            <a:ext cx="4534080" cy="554560"/>
            <a:chOff x="748" y="-516"/>
            <a:chExt cx="2969" cy="429"/>
          </a:xfrm>
        </p:grpSpPr>
        <p:sp>
          <p:nvSpPr>
            <p:cNvPr id="14" name="모서리가 둥근 직사각형 27"/>
            <p:cNvSpPr>
              <a:spLocks noChangeArrowheads="1"/>
            </p:cNvSpPr>
            <p:nvPr/>
          </p:nvSpPr>
          <p:spPr bwMode="auto">
            <a:xfrm>
              <a:off x="775" y="-493"/>
              <a:ext cx="2942" cy="406"/>
            </a:xfrm>
            <a:prstGeom prst="roundRect">
              <a:avLst>
                <a:gd name="adj" fmla="val 50000"/>
              </a:avLst>
            </a:prstGeom>
            <a:solidFill>
              <a:srgbClr val="D1D1D1">
                <a:alpha val="50195"/>
              </a:srgb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15" name="Group 45"/>
            <p:cNvGrpSpPr>
              <a:grpSpLocks/>
            </p:cNvGrpSpPr>
            <p:nvPr/>
          </p:nvGrpSpPr>
          <p:grpSpPr bwMode="auto">
            <a:xfrm>
              <a:off x="748" y="-516"/>
              <a:ext cx="2936" cy="405"/>
              <a:chOff x="-2699" y="-405"/>
              <a:chExt cx="2936" cy="405"/>
            </a:xfrm>
          </p:grpSpPr>
          <p:sp>
            <p:nvSpPr>
              <p:cNvPr id="16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7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noFill/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18" name="TextBox 46"/>
          <p:cNvSpPr txBox="1">
            <a:spLocks noChangeArrowheads="1"/>
          </p:cNvSpPr>
          <p:nvPr/>
        </p:nvSpPr>
        <p:spPr bwMode="auto">
          <a:xfrm>
            <a:off x="1626353" y="1390096"/>
            <a:ext cx="32336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cs typeface="Arial" charset="0"/>
              </a:rPr>
              <a:t>E&amp;B Window Film</a:t>
            </a:r>
            <a:endParaRPr lang="en-US" altLang="ko-KR" sz="2000" b="1" dirty="0">
              <a:cs typeface="Arial" charset="0"/>
            </a:endParaRPr>
          </a:p>
        </p:txBody>
      </p:sp>
      <p:grpSp>
        <p:nvGrpSpPr>
          <p:cNvPr id="19" name="Group 90"/>
          <p:cNvGrpSpPr>
            <a:grpSpLocks/>
          </p:cNvGrpSpPr>
          <p:nvPr/>
        </p:nvGrpSpPr>
        <p:grpSpPr bwMode="auto">
          <a:xfrm>
            <a:off x="366866" y="1052736"/>
            <a:ext cx="1003560" cy="1003560"/>
            <a:chOff x="431" y="2387"/>
            <a:chExt cx="684" cy="684"/>
          </a:xfrm>
        </p:grpSpPr>
        <p:grpSp>
          <p:nvGrpSpPr>
            <p:cNvPr id="20" name="Group 91"/>
            <p:cNvGrpSpPr>
              <a:grpSpLocks/>
            </p:cNvGrpSpPr>
            <p:nvPr/>
          </p:nvGrpSpPr>
          <p:grpSpPr bwMode="auto">
            <a:xfrm>
              <a:off x="546" y="2502"/>
              <a:ext cx="461" cy="466"/>
              <a:chOff x="546" y="2502"/>
              <a:chExt cx="461" cy="466"/>
            </a:xfrm>
          </p:grpSpPr>
          <p:sp>
            <p:nvSpPr>
              <p:cNvPr id="22" name="Oval 182"/>
              <p:cNvSpPr>
                <a:spLocks noChangeArrowheads="1"/>
              </p:cNvSpPr>
              <p:nvPr/>
            </p:nvSpPr>
            <p:spPr bwMode="gray">
              <a:xfrm>
                <a:off x="546" y="2502"/>
                <a:ext cx="461" cy="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8A9AA"/>
                  </a:gs>
                </a:gsLst>
                <a:lin ang="5400000" scaled="1"/>
              </a:gradFill>
              <a:ln w="12700" algn="ctr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lIns="180000" tIns="0" rIns="0" bIns="0" anchor="ctr"/>
              <a:lstStyle/>
              <a:p>
                <a:pPr defTabSz="801688" eaLnBrk="0" latinLnBrk="0" hangingPunct="0"/>
                <a:endParaRPr kumimoji="0" lang="ko-KR" altLang="ko-KR" sz="4000" b="1" dirty="0">
                  <a:latin typeface="Arial Black" pitchFamily="34" charset="0"/>
                  <a:ea typeface="맑은 고딕" pitchFamily="50" charset="-127"/>
                </a:endParaRPr>
              </a:p>
            </p:txBody>
          </p:sp>
          <p:grpSp>
            <p:nvGrpSpPr>
              <p:cNvPr id="23" name="Group 93"/>
              <p:cNvGrpSpPr>
                <a:grpSpLocks/>
              </p:cNvGrpSpPr>
              <p:nvPr/>
            </p:nvGrpSpPr>
            <p:grpSpPr bwMode="auto">
              <a:xfrm>
                <a:off x="564" y="2517"/>
                <a:ext cx="418" cy="451"/>
                <a:chOff x="582" y="2015"/>
                <a:chExt cx="418" cy="451"/>
              </a:xfrm>
            </p:grpSpPr>
            <p:sp>
              <p:nvSpPr>
                <p:cNvPr id="24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582" y="2015"/>
                  <a:ext cx="418" cy="3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ko-KR" sz="1800" dirty="0"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25" name="Oval 12"/>
                <p:cNvSpPr>
                  <a:spLocks noChangeArrowheads="1"/>
                </p:cNvSpPr>
                <p:nvPr/>
              </p:nvSpPr>
              <p:spPr bwMode="auto">
                <a:xfrm flipV="1">
                  <a:off x="634" y="2244"/>
                  <a:ext cx="296" cy="22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9999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kumimoji="0" lang="ko-KR" altLang="ko-KR" sz="1800" dirty="0">
                    <a:solidFill>
                      <a:srgbClr val="1D520A"/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</p:grpSp>
        <p:pic>
          <p:nvPicPr>
            <p:cNvPr id="21" name="Picture 43" descr="C:\Documents and Settings\admin\바탕 화면\다이어그램\새 폴더\원그림자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2387"/>
              <a:ext cx="684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TextBox 76"/>
          <p:cNvSpPr txBox="1">
            <a:spLocks noChangeArrowheads="1"/>
          </p:cNvSpPr>
          <p:nvPr/>
        </p:nvSpPr>
        <p:spPr bwMode="auto">
          <a:xfrm>
            <a:off x="672422" y="1260049"/>
            <a:ext cx="46216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ko-KR" sz="32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2</a:t>
            </a:r>
            <a:endParaRPr lang="en-US" altLang="ko-KR" sz="3200" b="1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5121" name="그룹 5120"/>
          <p:cNvGrpSpPr/>
          <p:nvPr/>
        </p:nvGrpSpPr>
        <p:grpSpPr>
          <a:xfrm>
            <a:off x="2051720" y="4120467"/>
            <a:ext cx="904844" cy="795042"/>
            <a:chOff x="3552134" y="4565150"/>
            <a:chExt cx="954232" cy="838437"/>
          </a:xfrm>
        </p:grpSpPr>
        <p:pic>
          <p:nvPicPr>
            <p:cNvPr id="96" name="Picture 2" descr="C:\Users\Solarmate\AppData\Local\Microsoft\Windows\Temporary Internet Files\Content.IE5\WS1RUWRA\120px-Button_Icon_GreenYellow.svg[1].pn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5106" y="4565150"/>
              <a:ext cx="838437" cy="838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" name="TextBox 46"/>
            <p:cNvSpPr txBox="1">
              <a:spLocks noChangeArrowheads="1"/>
            </p:cNvSpPr>
            <p:nvPr/>
          </p:nvSpPr>
          <p:spPr bwMode="auto">
            <a:xfrm>
              <a:off x="3578486" y="4729310"/>
              <a:ext cx="88757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 smtClean="0">
                  <a:latin typeface="+mn-ea"/>
                </a:rPr>
                <a:t>Dyed</a:t>
              </a:r>
              <a:endParaRPr lang="en-US" altLang="ko-KR" b="1" dirty="0">
                <a:latin typeface="+mn-ea"/>
              </a:endParaRPr>
            </a:p>
          </p:txBody>
        </p:sp>
        <p:sp>
          <p:nvSpPr>
            <p:cNvPr id="98" name="TextBox 46"/>
            <p:cNvSpPr txBox="1">
              <a:spLocks noChangeArrowheads="1"/>
            </p:cNvSpPr>
            <p:nvPr/>
          </p:nvSpPr>
          <p:spPr bwMode="auto">
            <a:xfrm>
              <a:off x="3552134" y="4956611"/>
              <a:ext cx="95423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000" b="1" dirty="0" smtClean="0">
                  <a:latin typeface="+mn-ea"/>
                </a:rPr>
                <a:t>(1ply/2ply)</a:t>
              </a:r>
              <a:endParaRPr lang="en-US" altLang="ko-KR" sz="1000" b="1" dirty="0">
                <a:latin typeface="+mn-ea"/>
              </a:endParaRPr>
            </a:p>
          </p:txBody>
        </p:sp>
      </p:grpSp>
      <p:grpSp>
        <p:nvGrpSpPr>
          <p:cNvPr id="122" name="그룹 121"/>
          <p:cNvGrpSpPr/>
          <p:nvPr/>
        </p:nvGrpSpPr>
        <p:grpSpPr>
          <a:xfrm>
            <a:off x="2699792" y="4677138"/>
            <a:ext cx="984110" cy="984110"/>
            <a:chOff x="2579778" y="4131445"/>
            <a:chExt cx="984110" cy="984110"/>
          </a:xfrm>
        </p:grpSpPr>
        <p:pic>
          <p:nvPicPr>
            <p:cNvPr id="99" name="Picture 2" descr="C:\Users\Solarmate\AppData\Local\Microsoft\Windows\Temporary Internet Files\Content.IE5\WS1RUWRA\120px-Button_Icon_GreenYellow.svg[1]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9778" y="4131445"/>
              <a:ext cx="984110" cy="98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" name="TextBox 46"/>
            <p:cNvSpPr txBox="1">
              <a:spLocks noChangeArrowheads="1"/>
            </p:cNvSpPr>
            <p:nvPr/>
          </p:nvSpPr>
          <p:spPr bwMode="auto">
            <a:xfrm>
              <a:off x="2579778" y="4312089"/>
              <a:ext cx="94521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800" b="1" dirty="0" smtClean="0">
                  <a:latin typeface="+mn-ea"/>
                </a:rPr>
                <a:t>Glue</a:t>
              </a:r>
              <a:r>
                <a:rPr lang="en-US" altLang="ko-KR" sz="1200" b="1" dirty="0" smtClean="0">
                  <a:latin typeface="+mn-ea"/>
                </a:rPr>
                <a:t/>
              </a:r>
              <a:br>
                <a:rPr lang="en-US" altLang="ko-KR" sz="1200" b="1" dirty="0" smtClean="0">
                  <a:latin typeface="+mn-ea"/>
                </a:rPr>
              </a:br>
              <a:r>
                <a:rPr lang="en-US" altLang="ko-KR" sz="1200" b="1" dirty="0" smtClean="0">
                  <a:latin typeface="+mn-ea"/>
                </a:rPr>
                <a:t>Reflective</a:t>
              </a:r>
              <a:endParaRPr lang="en-US" altLang="ko-KR" sz="1200" b="1" dirty="0">
                <a:latin typeface="+mn-ea"/>
              </a:endParaRPr>
            </a:p>
          </p:txBody>
        </p:sp>
      </p:grpSp>
      <p:grpSp>
        <p:nvGrpSpPr>
          <p:cNvPr id="123" name="그룹 122"/>
          <p:cNvGrpSpPr/>
          <p:nvPr/>
        </p:nvGrpSpPr>
        <p:grpSpPr>
          <a:xfrm>
            <a:off x="2771800" y="3789040"/>
            <a:ext cx="1143001" cy="786466"/>
            <a:chOff x="3347864" y="3753025"/>
            <a:chExt cx="1143001" cy="786466"/>
          </a:xfrm>
        </p:grpSpPr>
        <p:pic>
          <p:nvPicPr>
            <p:cNvPr id="102" name="Picture 2" descr="C:\Users\Solarmate\AppData\Local\Microsoft\Windows\Temporary Internet Files\Content.IE5\WS1RUWRA\120px-Button_Icon_GreenYellow.svg[1]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6871" y="3753025"/>
              <a:ext cx="786466" cy="786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" name="TextBox 46"/>
            <p:cNvSpPr txBox="1">
              <a:spLocks noChangeArrowheads="1"/>
            </p:cNvSpPr>
            <p:nvPr/>
          </p:nvSpPr>
          <p:spPr bwMode="auto">
            <a:xfrm>
              <a:off x="3347864" y="3925287"/>
              <a:ext cx="114300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b="1" dirty="0" smtClean="0">
                  <a:latin typeface="+mn-ea"/>
                </a:rPr>
                <a:t>Dyed</a:t>
              </a:r>
              <a:br>
                <a:rPr lang="en-US" altLang="ko-KR" sz="1200" b="1" dirty="0" smtClean="0">
                  <a:latin typeface="+mn-ea"/>
                </a:rPr>
              </a:br>
              <a:r>
                <a:rPr lang="en-US" altLang="ko-KR" sz="1000" b="1" dirty="0" smtClean="0">
                  <a:latin typeface="+mn-ea"/>
                </a:rPr>
                <a:t>Reflective</a:t>
              </a:r>
              <a:endParaRPr lang="en-US" altLang="ko-KR" sz="1000" b="1" dirty="0">
                <a:latin typeface="+mn-ea"/>
              </a:endParaRPr>
            </a:p>
          </p:txBody>
        </p:sp>
      </p:grpSp>
      <p:grpSp>
        <p:nvGrpSpPr>
          <p:cNvPr id="124" name="그룹 123"/>
          <p:cNvGrpSpPr/>
          <p:nvPr/>
        </p:nvGrpSpPr>
        <p:grpSpPr>
          <a:xfrm>
            <a:off x="3995936" y="3220071"/>
            <a:ext cx="1008112" cy="635232"/>
            <a:chOff x="3933055" y="3140968"/>
            <a:chExt cx="1143001" cy="720228"/>
          </a:xfrm>
        </p:grpSpPr>
        <p:pic>
          <p:nvPicPr>
            <p:cNvPr id="105" name="Picture 2" descr="C:\Users\Solarmate\AppData\Local\Microsoft\Windows\Temporary Internet Files\Content.IE5\WS1RUWRA\120px-Button_Icon_GreenYellow.svg[1].pn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3140968"/>
              <a:ext cx="720228" cy="720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" name="TextBox 46"/>
            <p:cNvSpPr txBox="1">
              <a:spLocks noChangeArrowheads="1"/>
            </p:cNvSpPr>
            <p:nvPr/>
          </p:nvSpPr>
          <p:spPr bwMode="auto">
            <a:xfrm>
              <a:off x="3933055" y="3283841"/>
              <a:ext cx="1143001" cy="488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b="1" dirty="0" smtClean="0">
                  <a:latin typeface="+mn-ea"/>
                </a:rPr>
                <a:t>Dyed</a:t>
              </a:r>
            </a:p>
            <a:p>
              <a:pPr algn="ctr"/>
              <a:r>
                <a:rPr lang="en-US" altLang="ko-KR" sz="1000" b="1" dirty="0">
                  <a:latin typeface="+mn-ea"/>
                </a:rPr>
                <a:t>I</a:t>
              </a:r>
              <a:r>
                <a:rPr lang="en-US" altLang="ko-KR" sz="1000" b="1" dirty="0" smtClean="0">
                  <a:latin typeface="+mn-ea"/>
                </a:rPr>
                <a:t>R</a:t>
              </a:r>
              <a:endParaRPr lang="en-US" altLang="ko-KR" sz="1000" b="1" dirty="0">
                <a:latin typeface="+mn-ea"/>
              </a:endParaRPr>
            </a:p>
          </p:txBody>
        </p:sp>
      </p:grpSp>
      <p:cxnSp>
        <p:nvCxnSpPr>
          <p:cNvPr id="107" name="직선 연결선 106"/>
          <p:cNvCxnSpPr/>
          <p:nvPr/>
        </p:nvCxnSpPr>
        <p:spPr>
          <a:xfrm>
            <a:off x="1217463" y="2845226"/>
            <a:ext cx="0" cy="3494465"/>
          </a:xfrm>
          <a:prstGeom prst="line">
            <a:avLst/>
          </a:prstGeom>
          <a:ln w="1905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직선 연결선 108"/>
          <p:cNvCxnSpPr/>
          <p:nvPr/>
        </p:nvCxnSpPr>
        <p:spPr>
          <a:xfrm flipH="1" flipV="1">
            <a:off x="1213550" y="6339691"/>
            <a:ext cx="6670818" cy="1508"/>
          </a:xfrm>
          <a:prstGeom prst="line">
            <a:avLst/>
          </a:prstGeom>
          <a:ln w="1905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그룹 125"/>
          <p:cNvGrpSpPr/>
          <p:nvPr/>
        </p:nvGrpSpPr>
        <p:grpSpPr>
          <a:xfrm>
            <a:off x="6228184" y="2994332"/>
            <a:ext cx="1446323" cy="1446323"/>
            <a:chOff x="6281199" y="2924944"/>
            <a:chExt cx="1387145" cy="1387145"/>
          </a:xfrm>
        </p:grpSpPr>
        <p:pic>
          <p:nvPicPr>
            <p:cNvPr id="111" name="Picture 2" descr="C:\Users\Solarmate\AppData\Local\Microsoft\Windows\Temporary Internet Files\Content.IE5\WS1RUWRA\120px-Button_Icon_GreenYellow.svg[1].pn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1199" y="2924944"/>
              <a:ext cx="1387145" cy="1387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" name="TextBox 46"/>
            <p:cNvSpPr txBox="1">
              <a:spLocks noChangeArrowheads="1"/>
            </p:cNvSpPr>
            <p:nvPr/>
          </p:nvSpPr>
          <p:spPr bwMode="auto">
            <a:xfrm>
              <a:off x="6281199" y="3284984"/>
              <a:ext cx="1387145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 dirty="0" smtClean="0">
                  <a:latin typeface="+mn-ea"/>
                </a:rPr>
                <a:t>Ceramic</a:t>
              </a:r>
              <a:br>
                <a:rPr lang="en-US" altLang="ko-KR" sz="2000" b="1" dirty="0" smtClean="0">
                  <a:latin typeface="+mn-ea"/>
                </a:rPr>
              </a:br>
              <a:r>
                <a:rPr lang="en-US" altLang="ko-KR" sz="1800" b="1" dirty="0" smtClean="0">
                  <a:latin typeface="+mn-ea"/>
                </a:rPr>
                <a:t>IR</a:t>
              </a:r>
              <a:endParaRPr lang="en-US" altLang="ko-KR" sz="1800" b="1" dirty="0">
                <a:latin typeface="+mn-ea"/>
              </a:endParaRPr>
            </a:p>
          </p:txBody>
        </p:sp>
      </p:grpSp>
      <p:grpSp>
        <p:nvGrpSpPr>
          <p:cNvPr id="125" name="그룹 124"/>
          <p:cNvGrpSpPr/>
          <p:nvPr/>
        </p:nvGrpSpPr>
        <p:grpSpPr>
          <a:xfrm>
            <a:off x="5395657" y="2636986"/>
            <a:ext cx="1143001" cy="802234"/>
            <a:chOff x="5461497" y="2554758"/>
            <a:chExt cx="1143001" cy="802234"/>
          </a:xfrm>
        </p:grpSpPr>
        <p:pic>
          <p:nvPicPr>
            <p:cNvPr id="113" name="Picture 2" descr="C:\Users\Solarmate\AppData\Local\Microsoft\Windows\Temporary Internet Files\Content.IE5\WS1RUWRA\120px-Button_Icon_GreenYellow.svg[1].pn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3887" y="2554758"/>
              <a:ext cx="802234" cy="802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4" name="TextBox 46"/>
            <p:cNvSpPr txBox="1">
              <a:spLocks noChangeArrowheads="1"/>
            </p:cNvSpPr>
            <p:nvPr/>
          </p:nvSpPr>
          <p:spPr bwMode="auto">
            <a:xfrm>
              <a:off x="5461497" y="2728737"/>
              <a:ext cx="114300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 smtClean="0">
                  <a:latin typeface="+mn-ea"/>
                </a:rPr>
                <a:t>Sputter</a:t>
              </a:r>
              <a:r>
                <a:rPr lang="en-US" altLang="ko-KR" sz="1000" b="1" dirty="0" smtClean="0">
                  <a:latin typeface="+mn-ea"/>
                </a:rPr>
                <a:t/>
              </a:r>
              <a:br>
                <a:rPr lang="en-US" altLang="ko-KR" sz="1000" b="1" dirty="0" smtClean="0">
                  <a:latin typeface="+mn-ea"/>
                </a:rPr>
              </a:br>
              <a:r>
                <a:rPr lang="en-US" altLang="ko-KR" sz="1000" b="1" dirty="0" smtClean="0">
                  <a:latin typeface="+mn-ea"/>
                </a:rPr>
                <a:t>IR</a:t>
              </a:r>
              <a:endParaRPr lang="en-US" altLang="ko-KR" sz="1000" b="1" dirty="0">
                <a:latin typeface="+mn-ea"/>
              </a:endParaRPr>
            </a:p>
          </p:txBody>
        </p:sp>
      </p:grpSp>
      <p:sp>
        <p:nvSpPr>
          <p:cNvPr id="115" name="대각선 방향의 모서리가 둥근 사각형 114"/>
          <p:cNvSpPr/>
          <p:nvPr/>
        </p:nvSpPr>
        <p:spPr>
          <a:xfrm>
            <a:off x="683568" y="2740799"/>
            <a:ext cx="1163274" cy="400169"/>
          </a:xfrm>
          <a:prstGeom prst="round2DiagRect">
            <a:avLst>
              <a:gd name="adj1" fmla="val 11409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r>
              <a:rPr lang="en-US" altLang="ko-KR" sz="1200" b="1" dirty="0" smtClean="0">
                <a:solidFill>
                  <a:schemeClr val="tx1"/>
                </a:solidFill>
              </a:rPr>
              <a:t>Price</a:t>
            </a:r>
          </a:p>
        </p:txBody>
      </p:sp>
      <p:sp>
        <p:nvSpPr>
          <p:cNvPr id="116" name="대각선 방향의 모서리가 둥근 사각형 115"/>
          <p:cNvSpPr/>
          <p:nvPr/>
        </p:nvSpPr>
        <p:spPr>
          <a:xfrm>
            <a:off x="6804248" y="6341199"/>
            <a:ext cx="1202489" cy="400169"/>
          </a:xfrm>
          <a:prstGeom prst="round2DiagRect">
            <a:avLst>
              <a:gd name="adj1" fmla="val 11409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r>
              <a:rPr lang="en-US" altLang="ko-KR" sz="1200" b="1" dirty="0" smtClean="0">
                <a:solidFill>
                  <a:schemeClr val="tx1"/>
                </a:solidFill>
              </a:rPr>
              <a:t>Performance</a:t>
            </a:r>
          </a:p>
        </p:txBody>
      </p:sp>
      <p:grpSp>
        <p:nvGrpSpPr>
          <p:cNvPr id="5123" name="그룹 5122"/>
          <p:cNvGrpSpPr/>
          <p:nvPr/>
        </p:nvGrpSpPr>
        <p:grpSpPr>
          <a:xfrm>
            <a:off x="1270778" y="4831955"/>
            <a:ext cx="1440160" cy="1440160"/>
            <a:chOff x="1547664" y="4831955"/>
            <a:chExt cx="1440160" cy="1440160"/>
          </a:xfrm>
        </p:grpSpPr>
        <p:pic>
          <p:nvPicPr>
            <p:cNvPr id="5122" name="Picture 2" descr="C:\Users\Solarmate\AppData\Local\Microsoft\Windows\Temporary Internet Files\Content.IE5\WS1RUWRA\120px-Button_Icon_GreenYellow.svg[1].png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4831955"/>
              <a:ext cx="1440160" cy="144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" name="TextBox 46"/>
            <p:cNvSpPr txBox="1">
              <a:spLocks noChangeArrowheads="1"/>
            </p:cNvSpPr>
            <p:nvPr/>
          </p:nvSpPr>
          <p:spPr bwMode="auto">
            <a:xfrm>
              <a:off x="1698361" y="5205492"/>
              <a:ext cx="114300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 smtClean="0">
                  <a:latin typeface="+mn-ea"/>
                </a:rPr>
                <a:t>Glue</a:t>
              </a:r>
              <a:endParaRPr lang="en-US" altLang="ko-KR" sz="2400" b="1" dirty="0">
                <a:latin typeface="+mn-ea"/>
              </a:endParaRPr>
            </a:p>
          </p:txBody>
        </p:sp>
        <p:sp>
          <p:nvSpPr>
            <p:cNvPr id="118" name="TextBox 46"/>
            <p:cNvSpPr txBox="1">
              <a:spLocks noChangeArrowheads="1"/>
            </p:cNvSpPr>
            <p:nvPr/>
          </p:nvSpPr>
          <p:spPr bwMode="auto">
            <a:xfrm>
              <a:off x="1645073" y="5564537"/>
              <a:ext cx="122884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 smtClean="0">
                  <a:latin typeface="+mn-ea"/>
                </a:rPr>
                <a:t>(1ply/2ply)</a:t>
              </a:r>
              <a:endParaRPr lang="en-US" altLang="ko-KR" b="1" dirty="0">
                <a:latin typeface="+mn-ea"/>
              </a:endParaRPr>
            </a:p>
          </p:txBody>
        </p:sp>
      </p:grpSp>
      <p:grpSp>
        <p:nvGrpSpPr>
          <p:cNvPr id="127" name="그룹 126"/>
          <p:cNvGrpSpPr/>
          <p:nvPr/>
        </p:nvGrpSpPr>
        <p:grpSpPr>
          <a:xfrm>
            <a:off x="4659898" y="3573016"/>
            <a:ext cx="1208246" cy="1208246"/>
            <a:chOff x="5278722" y="3825532"/>
            <a:chExt cx="1208246" cy="1208246"/>
          </a:xfrm>
        </p:grpSpPr>
        <p:pic>
          <p:nvPicPr>
            <p:cNvPr id="119" name="Picture 2" descr="C:\Users\Solarmate\AppData\Local\Microsoft\Windows\Temporary Internet Files\Content.IE5\WS1RUWRA\120px-Button_Icon_GreenYellow.svg[1]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8722" y="3825532"/>
              <a:ext cx="1208246" cy="1208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0" name="TextBox 46"/>
            <p:cNvSpPr txBox="1">
              <a:spLocks noChangeArrowheads="1"/>
            </p:cNvSpPr>
            <p:nvPr/>
          </p:nvSpPr>
          <p:spPr bwMode="auto">
            <a:xfrm>
              <a:off x="5304783" y="4096188"/>
              <a:ext cx="1143001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800" b="1" dirty="0" smtClean="0">
                  <a:latin typeface="+mn-ea"/>
                </a:rPr>
                <a:t>Carbon</a:t>
              </a:r>
            </a:p>
            <a:p>
              <a:pPr algn="ctr"/>
              <a:r>
                <a:rPr lang="en-US" altLang="ko-KR" sz="1200" b="1" dirty="0" smtClean="0">
                  <a:latin typeface="+mn-ea"/>
                </a:rPr>
                <a:t>Reflective</a:t>
              </a:r>
              <a:endParaRPr lang="en-US" altLang="ko-KR" sz="1200" b="1" dirty="0">
                <a:latin typeface="+mn-ea"/>
              </a:endParaRPr>
            </a:p>
          </p:txBody>
        </p:sp>
      </p:grpSp>
      <p:grpSp>
        <p:nvGrpSpPr>
          <p:cNvPr id="132" name="그룹 131"/>
          <p:cNvGrpSpPr/>
          <p:nvPr/>
        </p:nvGrpSpPr>
        <p:grpSpPr>
          <a:xfrm>
            <a:off x="6084168" y="2276872"/>
            <a:ext cx="1143001" cy="720228"/>
            <a:chOff x="3933055" y="3140968"/>
            <a:chExt cx="1143001" cy="720228"/>
          </a:xfrm>
        </p:grpSpPr>
        <p:pic>
          <p:nvPicPr>
            <p:cNvPr id="133" name="Picture 2" descr="C:\Users\Solarmate\AppData\Local\Microsoft\Windows\Temporary Internet Files\Content.IE5\WS1RUWRA\120px-Button_Icon_GreenYellow.svg[1].pn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3140968"/>
              <a:ext cx="720228" cy="720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4" name="TextBox 46"/>
            <p:cNvSpPr txBox="1">
              <a:spLocks noChangeArrowheads="1"/>
            </p:cNvSpPr>
            <p:nvPr/>
          </p:nvSpPr>
          <p:spPr bwMode="auto">
            <a:xfrm>
              <a:off x="3933055" y="3351577"/>
              <a:ext cx="114300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000" b="1" dirty="0" smtClean="0">
                  <a:latin typeface="+mn-ea"/>
                </a:rPr>
                <a:t>Chameleon</a:t>
              </a:r>
              <a:endParaRPr lang="en-US" altLang="ko-KR" sz="1000" b="1" dirty="0">
                <a:latin typeface="+mn-ea"/>
              </a:endParaRPr>
            </a:p>
          </p:txBody>
        </p:sp>
      </p:grpSp>
      <p:grpSp>
        <p:nvGrpSpPr>
          <p:cNvPr id="58" name="Group 90"/>
          <p:cNvGrpSpPr>
            <a:grpSpLocks/>
          </p:cNvGrpSpPr>
          <p:nvPr/>
        </p:nvGrpSpPr>
        <p:grpSpPr bwMode="auto">
          <a:xfrm>
            <a:off x="971600" y="1522970"/>
            <a:ext cx="588265" cy="533325"/>
            <a:chOff x="431" y="2387"/>
            <a:chExt cx="684" cy="684"/>
          </a:xfrm>
        </p:grpSpPr>
        <p:grpSp>
          <p:nvGrpSpPr>
            <p:cNvPr id="59" name="Group 91"/>
            <p:cNvGrpSpPr>
              <a:grpSpLocks/>
            </p:cNvGrpSpPr>
            <p:nvPr/>
          </p:nvGrpSpPr>
          <p:grpSpPr bwMode="auto">
            <a:xfrm>
              <a:off x="546" y="2502"/>
              <a:ext cx="461" cy="466"/>
              <a:chOff x="546" y="2502"/>
              <a:chExt cx="461" cy="466"/>
            </a:xfrm>
          </p:grpSpPr>
          <p:sp>
            <p:nvSpPr>
              <p:cNvPr id="61" name="Oval 182"/>
              <p:cNvSpPr>
                <a:spLocks noChangeArrowheads="1"/>
              </p:cNvSpPr>
              <p:nvPr/>
            </p:nvSpPr>
            <p:spPr bwMode="gray">
              <a:xfrm>
                <a:off x="546" y="2502"/>
                <a:ext cx="461" cy="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8A9AA"/>
                  </a:gs>
                </a:gsLst>
                <a:lin ang="5400000" scaled="1"/>
              </a:gradFill>
              <a:ln w="12700" algn="ctr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lIns="180000" tIns="0" rIns="0" bIns="0" anchor="ctr"/>
              <a:lstStyle/>
              <a:p>
                <a:pPr defTabSz="801688" eaLnBrk="0" latinLnBrk="0" hangingPunct="0"/>
                <a:endParaRPr kumimoji="0" lang="ko-KR" altLang="ko-KR" sz="4000" b="1" dirty="0">
                  <a:latin typeface="Arial Black" pitchFamily="34" charset="0"/>
                  <a:ea typeface="맑은 고딕" pitchFamily="50" charset="-127"/>
                </a:endParaRPr>
              </a:p>
            </p:txBody>
          </p:sp>
          <p:grpSp>
            <p:nvGrpSpPr>
              <p:cNvPr id="62" name="Group 93"/>
              <p:cNvGrpSpPr>
                <a:grpSpLocks/>
              </p:cNvGrpSpPr>
              <p:nvPr/>
            </p:nvGrpSpPr>
            <p:grpSpPr bwMode="auto">
              <a:xfrm>
                <a:off x="564" y="2517"/>
                <a:ext cx="418" cy="451"/>
                <a:chOff x="582" y="2015"/>
                <a:chExt cx="418" cy="451"/>
              </a:xfrm>
            </p:grpSpPr>
            <p:sp>
              <p:nvSpPr>
                <p:cNvPr id="63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582" y="2015"/>
                  <a:ext cx="418" cy="3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ko-KR" sz="1800" dirty="0"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64" name="Oval 12"/>
                <p:cNvSpPr>
                  <a:spLocks noChangeArrowheads="1"/>
                </p:cNvSpPr>
                <p:nvPr/>
              </p:nvSpPr>
              <p:spPr bwMode="auto">
                <a:xfrm flipV="1">
                  <a:off x="634" y="2244"/>
                  <a:ext cx="296" cy="22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9999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kumimoji="0" lang="ko-KR" altLang="ko-KR" sz="1800" dirty="0">
                    <a:solidFill>
                      <a:srgbClr val="1D520A"/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</p:grpSp>
        <p:pic>
          <p:nvPicPr>
            <p:cNvPr id="60" name="Picture 43" descr="C:\Documents and Settings\admin\바탕 화면\다이어그램\새 폴더\원그림자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2387"/>
              <a:ext cx="684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5" name="TextBox 76"/>
          <p:cNvSpPr txBox="1">
            <a:spLocks noChangeArrowheads="1"/>
          </p:cNvSpPr>
          <p:nvPr/>
        </p:nvSpPr>
        <p:spPr bwMode="auto">
          <a:xfrm>
            <a:off x="1039738" y="1613412"/>
            <a:ext cx="4366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ko-KR" sz="16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-2</a:t>
            </a:r>
            <a:endParaRPr lang="en-US" altLang="ko-KR" sz="1600" b="1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67" name="그룹 66"/>
          <p:cNvGrpSpPr/>
          <p:nvPr/>
        </p:nvGrpSpPr>
        <p:grpSpPr>
          <a:xfrm>
            <a:off x="7227169" y="2093794"/>
            <a:ext cx="817712" cy="515257"/>
            <a:chOff x="3933055" y="3140968"/>
            <a:chExt cx="1143001" cy="720228"/>
          </a:xfrm>
        </p:grpSpPr>
        <p:pic>
          <p:nvPicPr>
            <p:cNvPr id="68" name="Picture 2" descr="C:\Users\Solarmate\AppData\Local\Microsoft\Windows\Temporary Internet Files\Content.IE5\WS1RUWRA\120px-Button_Icon_GreenYellow.svg[1]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3140968"/>
              <a:ext cx="720228" cy="720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TextBox 46"/>
            <p:cNvSpPr txBox="1">
              <a:spLocks noChangeArrowheads="1"/>
            </p:cNvSpPr>
            <p:nvPr/>
          </p:nvSpPr>
          <p:spPr bwMode="auto">
            <a:xfrm>
              <a:off x="3933055" y="3331728"/>
              <a:ext cx="1143001" cy="354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050" b="1" dirty="0" smtClean="0">
                  <a:latin typeface="+mn-ea"/>
                </a:rPr>
                <a:t>Low-E</a:t>
              </a:r>
              <a:endParaRPr lang="en-US" altLang="ko-KR" sz="1050" b="1" dirty="0">
                <a:latin typeface="+mn-ea"/>
              </a:endParaRPr>
            </a:p>
          </p:txBody>
        </p:sp>
      </p:grpSp>
      <p:grpSp>
        <p:nvGrpSpPr>
          <p:cNvPr id="71" name="그룹 70"/>
          <p:cNvGrpSpPr/>
          <p:nvPr/>
        </p:nvGrpSpPr>
        <p:grpSpPr>
          <a:xfrm>
            <a:off x="3796932" y="3861048"/>
            <a:ext cx="927551" cy="638221"/>
            <a:chOff x="3358298" y="3753025"/>
            <a:chExt cx="1143001" cy="786466"/>
          </a:xfrm>
        </p:grpSpPr>
        <p:pic>
          <p:nvPicPr>
            <p:cNvPr id="72" name="Picture 2" descr="C:\Users\Solarmate\AppData\Local\Microsoft\Windows\Temporary Internet Files\Content.IE5\WS1RUWRA\120px-Button_Icon_GreenYellow.svg[1]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6871" y="3753025"/>
              <a:ext cx="786466" cy="786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46"/>
            <p:cNvSpPr txBox="1">
              <a:spLocks noChangeArrowheads="1"/>
            </p:cNvSpPr>
            <p:nvPr/>
          </p:nvSpPr>
          <p:spPr bwMode="auto">
            <a:xfrm>
              <a:off x="3358298" y="3987926"/>
              <a:ext cx="1143001" cy="331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000" b="1" dirty="0" smtClean="0">
                  <a:latin typeface="+mn-ea"/>
                </a:rPr>
                <a:t>Pigment</a:t>
              </a:r>
              <a:endParaRPr lang="en-US" altLang="ko-KR" sz="1000" b="1" dirty="0">
                <a:latin typeface="+mn-ea"/>
              </a:endParaRPr>
            </a:p>
          </p:txBody>
        </p:sp>
      </p:grpSp>
      <p:pic>
        <p:nvPicPr>
          <p:cNvPr id="74" name="Grafik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0" y="396708"/>
            <a:ext cx="1629714" cy="48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3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0" y="260648"/>
            <a:ext cx="9144000" cy="79053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돋움"/>
              <a:cs typeface="+mn-cs"/>
            </a:endParaRPr>
          </a:p>
        </p:txBody>
      </p:sp>
      <p:sp>
        <p:nvSpPr>
          <p:cNvPr id="21" name="직사각형 42"/>
          <p:cNvSpPr>
            <a:spLocks noChangeArrowheads="1"/>
          </p:cNvSpPr>
          <p:nvPr/>
        </p:nvSpPr>
        <p:spPr bwMode="auto">
          <a:xfrm>
            <a:off x="1475656" y="765284"/>
            <a:ext cx="712879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A</a:t>
            </a:r>
            <a:r>
              <a:rPr lang="en-US" altLang="ko-KR" sz="800" dirty="0" smtClean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 researcher and 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manufacturer </a:t>
            </a:r>
            <a:r>
              <a:rPr lang="en-US" altLang="ko-KR" sz="800" dirty="0" smtClean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of producing energy efficient 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products </a:t>
            </a:r>
            <a:r>
              <a:rPr lang="en-US" altLang="ko-KR" sz="800" dirty="0" smtClean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 and providing with energy saving solution in variety of industries. </a:t>
            </a:r>
            <a:endParaRPr lang="en-US" altLang="ko-KR" sz="800" dirty="0">
              <a:solidFill>
                <a:schemeClr val="bg1">
                  <a:lumMod val="65000"/>
                </a:schemeClr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grpSp>
        <p:nvGrpSpPr>
          <p:cNvPr id="82" name="그룹 81"/>
          <p:cNvGrpSpPr/>
          <p:nvPr/>
        </p:nvGrpSpPr>
        <p:grpSpPr>
          <a:xfrm>
            <a:off x="882860" y="2060848"/>
            <a:ext cx="2793983" cy="489127"/>
            <a:chOff x="-389539" y="5454128"/>
            <a:chExt cx="2605979" cy="566512"/>
          </a:xfrm>
        </p:grpSpPr>
        <p:sp>
          <p:nvSpPr>
            <p:cNvPr id="83" name="모서리가 둥근 직사각형 27"/>
            <p:cNvSpPr>
              <a:spLocks noChangeArrowheads="1"/>
            </p:cNvSpPr>
            <p:nvPr/>
          </p:nvSpPr>
          <p:spPr bwMode="auto">
            <a:xfrm>
              <a:off x="-362251" y="5495812"/>
              <a:ext cx="2578691" cy="5248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  <a:alpha val="50195"/>
              </a:scheme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84" name="Group 45"/>
            <p:cNvGrpSpPr>
              <a:grpSpLocks/>
            </p:cNvGrpSpPr>
            <p:nvPr/>
          </p:nvGrpSpPr>
          <p:grpSpPr bwMode="auto">
            <a:xfrm>
              <a:off x="-389539" y="5454128"/>
              <a:ext cx="2573432" cy="523536"/>
              <a:chOff x="-2699" y="-405"/>
              <a:chExt cx="2936" cy="405"/>
            </a:xfrm>
          </p:grpSpPr>
          <p:sp>
            <p:nvSpPr>
              <p:cNvPr id="85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86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1097453" y="2124567"/>
            <a:ext cx="23224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+mn-ea"/>
              </a:rPr>
              <a:t>Superior IR Film</a:t>
            </a:r>
            <a:endParaRPr lang="en-US" altLang="ko-KR" sz="16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88" name="Group 43"/>
          <p:cNvGrpSpPr>
            <a:grpSpLocks/>
          </p:cNvGrpSpPr>
          <p:nvPr/>
        </p:nvGrpSpPr>
        <p:grpSpPr bwMode="auto">
          <a:xfrm>
            <a:off x="911973" y="1318658"/>
            <a:ext cx="4534080" cy="554560"/>
            <a:chOff x="748" y="-516"/>
            <a:chExt cx="2969" cy="429"/>
          </a:xfrm>
        </p:grpSpPr>
        <p:sp>
          <p:nvSpPr>
            <p:cNvPr id="89" name="모서리가 둥근 직사각형 27"/>
            <p:cNvSpPr>
              <a:spLocks noChangeArrowheads="1"/>
            </p:cNvSpPr>
            <p:nvPr/>
          </p:nvSpPr>
          <p:spPr bwMode="auto">
            <a:xfrm>
              <a:off x="775" y="-493"/>
              <a:ext cx="2942" cy="406"/>
            </a:xfrm>
            <a:prstGeom prst="roundRect">
              <a:avLst>
                <a:gd name="adj" fmla="val 50000"/>
              </a:avLst>
            </a:prstGeom>
            <a:solidFill>
              <a:srgbClr val="D1D1D1">
                <a:alpha val="50195"/>
              </a:srgb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90" name="Group 45"/>
            <p:cNvGrpSpPr>
              <a:grpSpLocks/>
            </p:cNvGrpSpPr>
            <p:nvPr/>
          </p:nvGrpSpPr>
          <p:grpSpPr bwMode="auto">
            <a:xfrm>
              <a:off x="748" y="-516"/>
              <a:ext cx="2936" cy="405"/>
              <a:chOff x="-2699" y="-405"/>
              <a:chExt cx="2936" cy="405"/>
            </a:xfrm>
          </p:grpSpPr>
          <p:sp>
            <p:nvSpPr>
              <p:cNvPr id="91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92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noFill/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93" name="TextBox 46"/>
          <p:cNvSpPr txBox="1">
            <a:spLocks noChangeArrowheads="1"/>
          </p:cNvSpPr>
          <p:nvPr/>
        </p:nvSpPr>
        <p:spPr bwMode="auto">
          <a:xfrm>
            <a:off x="1626352" y="1390096"/>
            <a:ext cx="35217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cs typeface="Arial" charset="0"/>
              </a:rPr>
              <a:t>E&amp;B Film Specialty</a:t>
            </a:r>
            <a:endParaRPr lang="en-US" altLang="ko-KR" sz="2000" b="1" dirty="0">
              <a:cs typeface="Arial" charset="0"/>
            </a:endParaRPr>
          </a:p>
        </p:txBody>
      </p:sp>
      <p:grpSp>
        <p:nvGrpSpPr>
          <p:cNvPr id="94" name="Group 90"/>
          <p:cNvGrpSpPr>
            <a:grpSpLocks/>
          </p:cNvGrpSpPr>
          <p:nvPr/>
        </p:nvGrpSpPr>
        <p:grpSpPr bwMode="auto">
          <a:xfrm>
            <a:off x="366866" y="1052736"/>
            <a:ext cx="1003560" cy="1003560"/>
            <a:chOff x="431" y="2387"/>
            <a:chExt cx="684" cy="684"/>
          </a:xfrm>
        </p:grpSpPr>
        <p:grpSp>
          <p:nvGrpSpPr>
            <p:cNvPr id="95" name="Group 91"/>
            <p:cNvGrpSpPr>
              <a:grpSpLocks/>
            </p:cNvGrpSpPr>
            <p:nvPr/>
          </p:nvGrpSpPr>
          <p:grpSpPr bwMode="auto">
            <a:xfrm>
              <a:off x="546" y="2502"/>
              <a:ext cx="461" cy="466"/>
              <a:chOff x="546" y="2502"/>
              <a:chExt cx="461" cy="466"/>
            </a:xfrm>
          </p:grpSpPr>
          <p:sp>
            <p:nvSpPr>
              <p:cNvPr id="97" name="Oval 182"/>
              <p:cNvSpPr>
                <a:spLocks noChangeArrowheads="1"/>
              </p:cNvSpPr>
              <p:nvPr/>
            </p:nvSpPr>
            <p:spPr bwMode="gray">
              <a:xfrm>
                <a:off x="546" y="2502"/>
                <a:ext cx="461" cy="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8A9AA"/>
                  </a:gs>
                </a:gsLst>
                <a:lin ang="5400000" scaled="1"/>
              </a:gradFill>
              <a:ln w="12700" algn="ctr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lIns="180000" tIns="0" rIns="0" bIns="0" anchor="ctr"/>
              <a:lstStyle/>
              <a:p>
                <a:pPr defTabSz="801688" eaLnBrk="0" latinLnBrk="0" hangingPunct="0"/>
                <a:endParaRPr kumimoji="0" lang="ko-KR" altLang="ko-KR" sz="4000" b="1" dirty="0">
                  <a:latin typeface="Arial Black" pitchFamily="34" charset="0"/>
                  <a:ea typeface="맑은 고딕" pitchFamily="50" charset="-127"/>
                </a:endParaRPr>
              </a:p>
            </p:txBody>
          </p:sp>
          <p:grpSp>
            <p:nvGrpSpPr>
              <p:cNvPr id="98" name="Group 93"/>
              <p:cNvGrpSpPr>
                <a:grpSpLocks/>
              </p:cNvGrpSpPr>
              <p:nvPr/>
            </p:nvGrpSpPr>
            <p:grpSpPr bwMode="auto">
              <a:xfrm>
                <a:off x="564" y="2517"/>
                <a:ext cx="418" cy="451"/>
                <a:chOff x="582" y="2015"/>
                <a:chExt cx="418" cy="451"/>
              </a:xfrm>
            </p:grpSpPr>
            <p:sp>
              <p:nvSpPr>
                <p:cNvPr id="99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582" y="2015"/>
                  <a:ext cx="418" cy="3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ko-KR" sz="1800" dirty="0"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100" name="Oval 12"/>
                <p:cNvSpPr>
                  <a:spLocks noChangeArrowheads="1"/>
                </p:cNvSpPr>
                <p:nvPr/>
              </p:nvSpPr>
              <p:spPr bwMode="auto">
                <a:xfrm flipV="1">
                  <a:off x="634" y="2244"/>
                  <a:ext cx="296" cy="22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9999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kumimoji="0" lang="ko-KR" altLang="ko-KR" sz="1800" dirty="0">
                    <a:solidFill>
                      <a:srgbClr val="1D520A"/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</p:grpSp>
        <p:pic>
          <p:nvPicPr>
            <p:cNvPr id="96" name="Picture 43" descr="C:\Documents and Settings\admin\바탕 화면\다이어그램\새 폴더\원그림자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2387"/>
              <a:ext cx="684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1" name="TextBox 76"/>
          <p:cNvSpPr txBox="1">
            <a:spLocks noChangeArrowheads="1"/>
          </p:cNvSpPr>
          <p:nvPr/>
        </p:nvSpPr>
        <p:spPr bwMode="auto">
          <a:xfrm>
            <a:off x="672422" y="1260049"/>
            <a:ext cx="46216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ko-KR" sz="32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3</a:t>
            </a:r>
            <a:endParaRPr lang="en-US" altLang="ko-KR" sz="3200" b="1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02" name="대각선 방향의 모서리가 둥근 사각형 101"/>
          <p:cNvSpPr/>
          <p:nvPr/>
        </p:nvSpPr>
        <p:spPr>
          <a:xfrm>
            <a:off x="1072585" y="3100085"/>
            <a:ext cx="5371623" cy="763439"/>
          </a:xfrm>
          <a:prstGeom prst="round2DiagRect">
            <a:avLst>
              <a:gd name="adj1" fmla="val 11409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marL="171450" indent="-171450">
              <a:buFontTx/>
              <a:buChar char="-"/>
            </a:pPr>
            <a:r>
              <a:rPr lang="en-US" altLang="ko-KR" sz="1200" dirty="0" smtClean="0">
                <a:solidFill>
                  <a:schemeClr val="tx1"/>
                </a:solidFill>
              </a:rPr>
              <a:t>IR(infrared ray) </a:t>
            </a:r>
            <a:r>
              <a:rPr lang="en-US" altLang="ko-KR" sz="1200" dirty="0">
                <a:solidFill>
                  <a:schemeClr val="tx1"/>
                </a:solidFill>
              </a:rPr>
              <a:t>rejection </a:t>
            </a:r>
            <a:r>
              <a:rPr lang="en-US" altLang="ko-KR" sz="1200" dirty="0" err="1">
                <a:solidFill>
                  <a:schemeClr val="tx1"/>
                </a:solidFill>
              </a:rPr>
              <a:t>upto</a:t>
            </a:r>
            <a:r>
              <a:rPr lang="en-US" altLang="ko-KR" sz="1200" dirty="0">
                <a:solidFill>
                  <a:schemeClr val="tx1"/>
                </a:solidFill>
              </a:rPr>
              <a:t> 99</a:t>
            </a:r>
            <a:r>
              <a:rPr lang="en-US" altLang="ko-KR" sz="1200" dirty="0" smtClean="0">
                <a:solidFill>
                  <a:schemeClr val="tx1"/>
                </a:solidFill>
              </a:rPr>
              <a:t>%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 smtClean="0">
                <a:solidFill>
                  <a:schemeClr val="tx1"/>
                </a:solidFill>
              </a:rPr>
              <a:t>IR </a:t>
            </a:r>
            <a:r>
              <a:rPr lang="en-US" altLang="ko-KR" sz="1200" dirty="0">
                <a:solidFill>
                  <a:schemeClr val="tx1"/>
                </a:solidFill>
              </a:rPr>
              <a:t>rejection through whole wavelength of IR </a:t>
            </a:r>
            <a:r>
              <a:rPr lang="en-US" altLang="ko-KR" sz="1200" dirty="0" smtClean="0">
                <a:solidFill>
                  <a:schemeClr val="tx1"/>
                </a:solidFill>
              </a:rPr>
              <a:t>radiation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 smtClean="0">
                <a:solidFill>
                  <a:schemeClr val="tx1"/>
                </a:solidFill>
              </a:rPr>
              <a:t>Maximizing heat-shielding </a:t>
            </a:r>
            <a:r>
              <a:rPr lang="en-US" altLang="ko-KR" sz="1200" dirty="0">
                <a:solidFill>
                  <a:schemeClr val="tx1"/>
                </a:solidFill>
              </a:rPr>
              <a:t>performance by patented </a:t>
            </a:r>
            <a:r>
              <a:rPr lang="en-US" altLang="ko-KR" sz="1200" b="1" dirty="0" err="1" smtClean="0">
                <a:solidFill>
                  <a:srgbClr val="FF0000"/>
                </a:solidFill>
              </a:rPr>
              <a:t>nano</a:t>
            </a:r>
            <a:r>
              <a:rPr lang="en-US" altLang="ko-KR" sz="1200" dirty="0" smtClean="0">
                <a:solidFill>
                  <a:schemeClr val="tx1"/>
                </a:solidFill>
              </a:rPr>
              <a:t> technology</a:t>
            </a:r>
            <a:endParaRPr lang="en-US" altLang="ko-KR" sz="1200" dirty="0">
              <a:solidFill>
                <a:schemeClr val="tx1"/>
              </a:solidFill>
            </a:endParaRPr>
          </a:p>
        </p:txBody>
      </p:sp>
      <p:grpSp>
        <p:nvGrpSpPr>
          <p:cNvPr id="103" name="그룹 102"/>
          <p:cNvGrpSpPr/>
          <p:nvPr/>
        </p:nvGrpSpPr>
        <p:grpSpPr>
          <a:xfrm>
            <a:off x="971600" y="2712473"/>
            <a:ext cx="2330501" cy="392366"/>
            <a:chOff x="-389539" y="5454128"/>
            <a:chExt cx="2605979" cy="566512"/>
          </a:xfrm>
        </p:grpSpPr>
        <p:sp>
          <p:nvSpPr>
            <p:cNvPr id="104" name="모서리가 둥근 직사각형 27"/>
            <p:cNvSpPr>
              <a:spLocks noChangeArrowheads="1"/>
            </p:cNvSpPr>
            <p:nvPr/>
          </p:nvSpPr>
          <p:spPr bwMode="auto">
            <a:xfrm>
              <a:off x="-362251" y="5495812"/>
              <a:ext cx="2578691" cy="524828"/>
            </a:xfrm>
            <a:prstGeom prst="roundRect">
              <a:avLst>
                <a:gd name="adj" fmla="val 50000"/>
              </a:avLst>
            </a:prstGeom>
            <a:solidFill>
              <a:srgbClr val="00B0F0">
                <a:alpha val="50195"/>
              </a:srgb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105" name="Group 45"/>
            <p:cNvGrpSpPr>
              <a:grpSpLocks/>
            </p:cNvGrpSpPr>
            <p:nvPr/>
          </p:nvGrpSpPr>
          <p:grpSpPr bwMode="auto">
            <a:xfrm>
              <a:off x="-389539" y="5454128"/>
              <a:ext cx="2573432" cy="523536"/>
              <a:chOff x="-2699" y="-405"/>
              <a:chExt cx="2936" cy="405"/>
            </a:xfrm>
          </p:grpSpPr>
          <p:sp>
            <p:nvSpPr>
              <p:cNvPr id="106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07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noFill/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108" name="TextBox 46"/>
          <p:cNvSpPr txBox="1">
            <a:spLocks noChangeArrowheads="1"/>
          </p:cNvSpPr>
          <p:nvPr/>
        </p:nvSpPr>
        <p:spPr bwMode="auto">
          <a:xfrm>
            <a:off x="1079176" y="2759080"/>
            <a:ext cx="23406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Remarkable TSER</a:t>
            </a:r>
            <a:endParaRPr lang="en-US" altLang="ko-KR" sz="1200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  <p:pic>
        <p:nvPicPr>
          <p:cNvPr id="109" name="그림 108" descr="코팅용액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2686" y="5160745"/>
            <a:ext cx="1629131" cy="122058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0" name="대각선 방향의 모서리가 둥근 사각형 109"/>
          <p:cNvSpPr/>
          <p:nvPr/>
        </p:nvSpPr>
        <p:spPr>
          <a:xfrm>
            <a:off x="1072585" y="4316831"/>
            <a:ext cx="4651543" cy="763439"/>
          </a:xfrm>
          <a:prstGeom prst="round2DiagRect">
            <a:avLst>
              <a:gd name="adj1" fmla="val 11409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marL="171450" indent="-171450">
              <a:buFontTx/>
              <a:buChar char="-"/>
            </a:pPr>
            <a:r>
              <a:rPr lang="en-US" altLang="ko-KR" sz="1200" dirty="0" smtClean="0">
                <a:solidFill>
                  <a:schemeClr val="tx1"/>
                </a:solidFill>
              </a:rPr>
              <a:t>Dye-free film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 smtClean="0">
                <a:solidFill>
                  <a:schemeClr val="tx1"/>
                </a:solidFill>
              </a:rPr>
              <a:t>No fading / No color-change / No IR-decline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 smtClean="0">
                <a:solidFill>
                  <a:schemeClr val="tx1"/>
                </a:solidFill>
              </a:rPr>
              <a:t>Wide range of color matching</a:t>
            </a:r>
          </a:p>
        </p:txBody>
      </p:sp>
      <p:grpSp>
        <p:nvGrpSpPr>
          <p:cNvPr id="111" name="그룹 110"/>
          <p:cNvGrpSpPr/>
          <p:nvPr/>
        </p:nvGrpSpPr>
        <p:grpSpPr>
          <a:xfrm>
            <a:off x="971600" y="3929219"/>
            <a:ext cx="2330501" cy="392366"/>
            <a:chOff x="-389539" y="5454128"/>
            <a:chExt cx="2605979" cy="566512"/>
          </a:xfrm>
        </p:grpSpPr>
        <p:sp>
          <p:nvSpPr>
            <p:cNvPr id="112" name="모서리가 둥근 직사각형 27"/>
            <p:cNvSpPr>
              <a:spLocks noChangeArrowheads="1"/>
            </p:cNvSpPr>
            <p:nvPr/>
          </p:nvSpPr>
          <p:spPr bwMode="auto">
            <a:xfrm>
              <a:off x="-362251" y="5495812"/>
              <a:ext cx="2578691" cy="524828"/>
            </a:xfrm>
            <a:prstGeom prst="roundRect">
              <a:avLst>
                <a:gd name="adj" fmla="val 50000"/>
              </a:avLst>
            </a:prstGeom>
            <a:solidFill>
              <a:srgbClr val="00B0F0">
                <a:alpha val="50195"/>
              </a:srgb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113" name="Group 45"/>
            <p:cNvGrpSpPr>
              <a:grpSpLocks/>
            </p:cNvGrpSpPr>
            <p:nvPr/>
          </p:nvGrpSpPr>
          <p:grpSpPr bwMode="auto">
            <a:xfrm>
              <a:off x="-389539" y="5454128"/>
              <a:ext cx="2573432" cy="523536"/>
              <a:chOff x="-2699" y="-405"/>
              <a:chExt cx="2936" cy="405"/>
            </a:xfrm>
          </p:grpSpPr>
          <p:sp>
            <p:nvSpPr>
              <p:cNvPr id="114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15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noFill/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116" name="TextBox 46"/>
          <p:cNvSpPr txBox="1">
            <a:spLocks noChangeArrowheads="1"/>
          </p:cNvSpPr>
          <p:nvPr/>
        </p:nvSpPr>
        <p:spPr bwMode="auto">
          <a:xfrm>
            <a:off x="1079176" y="3975826"/>
            <a:ext cx="23406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Outstanding Durability</a:t>
            </a:r>
            <a:endParaRPr lang="en-US" altLang="ko-KR" sz="1200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17" name="대각선 방향의 모서리가 둥근 사각형 116"/>
          <p:cNvSpPr/>
          <p:nvPr/>
        </p:nvSpPr>
        <p:spPr>
          <a:xfrm>
            <a:off x="1072585" y="5549434"/>
            <a:ext cx="4651543" cy="763439"/>
          </a:xfrm>
          <a:prstGeom prst="round2DiagRect">
            <a:avLst>
              <a:gd name="adj1" fmla="val 11409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marL="171450" indent="-171450">
              <a:buFontTx/>
              <a:buChar char="-"/>
            </a:pPr>
            <a:r>
              <a:rPr lang="en-US" altLang="ko-KR" sz="1200" dirty="0" smtClean="0">
                <a:solidFill>
                  <a:schemeClr val="tx1"/>
                </a:solidFill>
              </a:rPr>
              <a:t>Outstanding optical clarity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 smtClean="0">
                <a:solidFill>
                  <a:schemeClr val="tx1"/>
                </a:solidFill>
              </a:rPr>
              <a:t>Ultra-transparency (haze level 0.7 as finish product)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 smtClean="0">
                <a:solidFill>
                  <a:schemeClr val="tx1"/>
                </a:solidFill>
              </a:rPr>
              <a:t>Free from blue-foggy</a:t>
            </a:r>
          </a:p>
        </p:txBody>
      </p:sp>
      <p:pic>
        <p:nvPicPr>
          <p:cNvPr id="118" name="Picture 2" descr="D:\_RYAN\_Work\DATA3\E&amp;B\회사자료\회사소개\img\durabili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954" y="3999475"/>
            <a:ext cx="1588462" cy="111780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3" descr="D:\_RYAN\_Work\DATA3\E&amp;B\회사자료\회사소개\img\grap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472" y="2715199"/>
            <a:ext cx="1531932" cy="118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0" name="그룹 119"/>
          <p:cNvGrpSpPr/>
          <p:nvPr/>
        </p:nvGrpSpPr>
        <p:grpSpPr>
          <a:xfrm>
            <a:off x="971600" y="5153355"/>
            <a:ext cx="2330501" cy="392366"/>
            <a:chOff x="-389539" y="5454128"/>
            <a:chExt cx="2605979" cy="566512"/>
          </a:xfrm>
        </p:grpSpPr>
        <p:sp>
          <p:nvSpPr>
            <p:cNvPr id="121" name="모서리가 둥근 직사각형 27"/>
            <p:cNvSpPr>
              <a:spLocks noChangeArrowheads="1"/>
            </p:cNvSpPr>
            <p:nvPr/>
          </p:nvSpPr>
          <p:spPr bwMode="auto">
            <a:xfrm>
              <a:off x="-362251" y="5495812"/>
              <a:ext cx="2578691" cy="524828"/>
            </a:xfrm>
            <a:prstGeom prst="roundRect">
              <a:avLst>
                <a:gd name="adj" fmla="val 50000"/>
              </a:avLst>
            </a:prstGeom>
            <a:solidFill>
              <a:srgbClr val="00B0F0">
                <a:alpha val="50195"/>
              </a:srgb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122" name="Group 45"/>
            <p:cNvGrpSpPr>
              <a:grpSpLocks/>
            </p:cNvGrpSpPr>
            <p:nvPr/>
          </p:nvGrpSpPr>
          <p:grpSpPr bwMode="auto">
            <a:xfrm>
              <a:off x="-389539" y="5454128"/>
              <a:ext cx="2573432" cy="523536"/>
              <a:chOff x="-2699" y="-405"/>
              <a:chExt cx="2936" cy="405"/>
            </a:xfrm>
          </p:grpSpPr>
          <p:sp>
            <p:nvSpPr>
              <p:cNvPr id="123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24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noFill/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125" name="TextBox 46"/>
          <p:cNvSpPr txBox="1">
            <a:spLocks noChangeArrowheads="1"/>
          </p:cNvSpPr>
          <p:nvPr/>
        </p:nvSpPr>
        <p:spPr bwMode="auto">
          <a:xfrm>
            <a:off x="1079176" y="5199962"/>
            <a:ext cx="23406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Crystal Clarity</a:t>
            </a:r>
          </a:p>
        </p:txBody>
      </p:sp>
      <p:grpSp>
        <p:nvGrpSpPr>
          <p:cNvPr id="49" name="Group 90"/>
          <p:cNvGrpSpPr>
            <a:grpSpLocks/>
          </p:cNvGrpSpPr>
          <p:nvPr/>
        </p:nvGrpSpPr>
        <p:grpSpPr bwMode="auto">
          <a:xfrm>
            <a:off x="971600" y="1522970"/>
            <a:ext cx="588265" cy="533325"/>
            <a:chOff x="431" y="2387"/>
            <a:chExt cx="684" cy="684"/>
          </a:xfrm>
        </p:grpSpPr>
        <p:grpSp>
          <p:nvGrpSpPr>
            <p:cNvPr id="50" name="Group 91"/>
            <p:cNvGrpSpPr>
              <a:grpSpLocks/>
            </p:cNvGrpSpPr>
            <p:nvPr/>
          </p:nvGrpSpPr>
          <p:grpSpPr bwMode="auto">
            <a:xfrm>
              <a:off x="546" y="2502"/>
              <a:ext cx="461" cy="466"/>
              <a:chOff x="546" y="2502"/>
              <a:chExt cx="461" cy="466"/>
            </a:xfrm>
          </p:grpSpPr>
          <p:sp>
            <p:nvSpPr>
              <p:cNvPr id="52" name="Oval 182"/>
              <p:cNvSpPr>
                <a:spLocks noChangeArrowheads="1"/>
              </p:cNvSpPr>
              <p:nvPr/>
            </p:nvSpPr>
            <p:spPr bwMode="gray">
              <a:xfrm>
                <a:off x="546" y="2502"/>
                <a:ext cx="461" cy="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8A9AA"/>
                  </a:gs>
                </a:gsLst>
                <a:lin ang="5400000" scaled="1"/>
              </a:gradFill>
              <a:ln w="12700" algn="ctr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lIns="180000" tIns="0" rIns="0" bIns="0" anchor="ctr"/>
              <a:lstStyle/>
              <a:p>
                <a:pPr defTabSz="801688" eaLnBrk="0" latinLnBrk="0" hangingPunct="0"/>
                <a:endParaRPr kumimoji="0" lang="ko-KR" altLang="ko-KR" sz="4000" b="1" dirty="0">
                  <a:latin typeface="Arial Black" pitchFamily="34" charset="0"/>
                  <a:ea typeface="맑은 고딕" pitchFamily="50" charset="-127"/>
                </a:endParaRPr>
              </a:p>
            </p:txBody>
          </p:sp>
          <p:grpSp>
            <p:nvGrpSpPr>
              <p:cNvPr id="53" name="Group 93"/>
              <p:cNvGrpSpPr>
                <a:grpSpLocks/>
              </p:cNvGrpSpPr>
              <p:nvPr/>
            </p:nvGrpSpPr>
            <p:grpSpPr bwMode="auto">
              <a:xfrm>
                <a:off x="564" y="2517"/>
                <a:ext cx="418" cy="451"/>
                <a:chOff x="582" y="2015"/>
                <a:chExt cx="418" cy="451"/>
              </a:xfrm>
            </p:grpSpPr>
            <p:sp>
              <p:nvSpPr>
                <p:cNvPr id="54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582" y="2015"/>
                  <a:ext cx="418" cy="3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ko-KR" sz="1800" dirty="0"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55" name="Oval 12"/>
                <p:cNvSpPr>
                  <a:spLocks noChangeArrowheads="1"/>
                </p:cNvSpPr>
                <p:nvPr/>
              </p:nvSpPr>
              <p:spPr bwMode="auto">
                <a:xfrm flipV="1">
                  <a:off x="634" y="2244"/>
                  <a:ext cx="296" cy="22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9999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kumimoji="0" lang="ko-KR" altLang="ko-KR" sz="1800" dirty="0">
                    <a:solidFill>
                      <a:srgbClr val="1D520A"/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</p:grpSp>
        <p:pic>
          <p:nvPicPr>
            <p:cNvPr id="51" name="Picture 43" descr="C:\Documents and Settings\admin\바탕 화면\다이어그램\새 폴더\원그림자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2387"/>
              <a:ext cx="684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" name="TextBox 76"/>
          <p:cNvSpPr txBox="1">
            <a:spLocks noChangeArrowheads="1"/>
          </p:cNvSpPr>
          <p:nvPr/>
        </p:nvSpPr>
        <p:spPr bwMode="auto">
          <a:xfrm>
            <a:off x="1039738" y="1613412"/>
            <a:ext cx="4366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ko-KR" sz="16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-1</a:t>
            </a:r>
            <a:endParaRPr lang="en-US" altLang="ko-KR" sz="1600" b="1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57" name="Grafik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0" y="396708"/>
            <a:ext cx="1629714" cy="48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69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직사각형 90"/>
          <p:cNvSpPr/>
          <p:nvPr/>
        </p:nvSpPr>
        <p:spPr>
          <a:xfrm>
            <a:off x="0" y="260648"/>
            <a:ext cx="9144000" cy="79053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돋움"/>
              <a:cs typeface="+mn-cs"/>
            </a:endParaRPr>
          </a:p>
        </p:txBody>
      </p:sp>
      <p:sp>
        <p:nvSpPr>
          <p:cNvPr id="93" name="직사각형 42"/>
          <p:cNvSpPr>
            <a:spLocks noChangeArrowheads="1"/>
          </p:cNvSpPr>
          <p:nvPr/>
        </p:nvSpPr>
        <p:spPr bwMode="auto">
          <a:xfrm>
            <a:off x="1475656" y="765284"/>
            <a:ext cx="712879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A</a:t>
            </a:r>
            <a:r>
              <a:rPr lang="en-US" altLang="ko-KR" sz="800" dirty="0" smtClean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 researcher and 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manufacturer </a:t>
            </a:r>
            <a:r>
              <a:rPr lang="en-US" altLang="ko-KR" sz="800" dirty="0" smtClean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of producing energy efficient 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products </a:t>
            </a:r>
            <a:r>
              <a:rPr lang="en-US" altLang="ko-KR" sz="800" dirty="0" smtClean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 and providing with energy saving solution in variety of industries. </a:t>
            </a:r>
            <a:endParaRPr lang="en-US" altLang="ko-KR" sz="800" dirty="0">
              <a:solidFill>
                <a:schemeClr val="bg1">
                  <a:lumMod val="65000"/>
                </a:schemeClr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grpSp>
        <p:nvGrpSpPr>
          <p:cNvPr id="100" name="Group 43"/>
          <p:cNvGrpSpPr>
            <a:grpSpLocks/>
          </p:cNvGrpSpPr>
          <p:nvPr/>
        </p:nvGrpSpPr>
        <p:grpSpPr bwMode="auto">
          <a:xfrm>
            <a:off x="911973" y="1318658"/>
            <a:ext cx="4534080" cy="554560"/>
            <a:chOff x="748" y="-516"/>
            <a:chExt cx="2969" cy="429"/>
          </a:xfrm>
        </p:grpSpPr>
        <p:sp>
          <p:nvSpPr>
            <p:cNvPr id="101" name="모서리가 둥근 직사각형 27"/>
            <p:cNvSpPr>
              <a:spLocks noChangeArrowheads="1"/>
            </p:cNvSpPr>
            <p:nvPr/>
          </p:nvSpPr>
          <p:spPr bwMode="auto">
            <a:xfrm>
              <a:off x="775" y="-493"/>
              <a:ext cx="2942" cy="406"/>
            </a:xfrm>
            <a:prstGeom prst="roundRect">
              <a:avLst>
                <a:gd name="adj" fmla="val 50000"/>
              </a:avLst>
            </a:prstGeom>
            <a:solidFill>
              <a:srgbClr val="D1D1D1">
                <a:alpha val="50195"/>
              </a:srgb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102" name="Group 45"/>
            <p:cNvGrpSpPr>
              <a:grpSpLocks/>
            </p:cNvGrpSpPr>
            <p:nvPr/>
          </p:nvGrpSpPr>
          <p:grpSpPr bwMode="auto">
            <a:xfrm>
              <a:off x="748" y="-516"/>
              <a:ext cx="2936" cy="405"/>
              <a:chOff x="-2699" y="-405"/>
              <a:chExt cx="2936" cy="405"/>
            </a:xfrm>
          </p:grpSpPr>
          <p:sp>
            <p:nvSpPr>
              <p:cNvPr id="103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04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noFill/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105" name="TextBox 46"/>
          <p:cNvSpPr txBox="1">
            <a:spLocks noChangeArrowheads="1"/>
          </p:cNvSpPr>
          <p:nvPr/>
        </p:nvSpPr>
        <p:spPr bwMode="auto">
          <a:xfrm>
            <a:off x="1626353" y="1390096"/>
            <a:ext cx="3737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000" b="1" dirty="0">
                <a:cs typeface="Arial" charset="0"/>
              </a:rPr>
              <a:t>E&amp;B Film </a:t>
            </a:r>
            <a:r>
              <a:rPr lang="en-US" altLang="ko-KR" sz="2000" b="1" dirty="0" smtClean="0">
                <a:cs typeface="Arial" charset="0"/>
              </a:rPr>
              <a:t>Specialty</a:t>
            </a:r>
            <a:endParaRPr lang="en-US" altLang="ko-KR" sz="2000" b="1" dirty="0">
              <a:cs typeface="Arial" charset="0"/>
            </a:endParaRPr>
          </a:p>
        </p:txBody>
      </p:sp>
      <p:grpSp>
        <p:nvGrpSpPr>
          <p:cNvPr id="106" name="Group 90"/>
          <p:cNvGrpSpPr>
            <a:grpSpLocks/>
          </p:cNvGrpSpPr>
          <p:nvPr/>
        </p:nvGrpSpPr>
        <p:grpSpPr bwMode="auto">
          <a:xfrm>
            <a:off x="366866" y="1052736"/>
            <a:ext cx="1003560" cy="1003560"/>
            <a:chOff x="431" y="2387"/>
            <a:chExt cx="684" cy="684"/>
          </a:xfrm>
        </p:grpSpPr>
        <p:grpSp>
          <p:nvGrpSpPr>
            <p:cNvPr id="107" name="Group 91"/>
            <p:cNvGrpSpPr>
              <a:grpSpLocks/>
            </p:cNvGrpSpPr>
            <p:nvPr/>
          </p:nvGrpSpPr>
          <p:grpSpPr bwMode="auto">
            <a:xfrm>
              <a:off x="546" y="2502"/>
              <a:ext cx="461" cy="466"/>
              <a:chOff x="546" y="2502"/>
              <a:chExt cx="461" cy="466"/>
            </a:xfrm>
          </p:grpSpPr>
          <p:sp>
            <p:nvSpPr>
              <p:cNvPr id="109" name="Oval 182"/>
              <p:cNvSpPr>
                <a:spLocks noChangeArrowheads="1"/>
              </p:cNvSpPr>
              <p:nvPr/>
            </p:nvSpPr>
            <p:spPr bwMode="gray">
              <a:xfrm>
                <a:off x="546" y="2502"/>
                <a:ext cx="461" cy="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8A9AA"/>
                  </a:gs>
                </a:gsLst>
                <a:lin ang="5400000" scaled="1"/>
              </a:gradFill>
              <a:ln w="12700" algn="ctr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lIns="180000" tIns="0" rIns="0" bIns="0" anchor="ctr"/>
              <a:lstStyle/>
              <a:p>
                <a:pPr defTabSz="801688" eaLnBrk="0" latinLnBrk="0" hangingPunct="0"/>
                <a:endParaRPr kumimoji="0" lang="ko-KR" altLang="ko-KR" sz="4000" b="1" dirty="0">
                  <a:latin typeface="Arial Black" pitchFamily="34" charset="0"/>
                  <a:ea typeface="맑은 고딕" pitchFamily="50" charset="-127"/>
                </a:endParaRPr>
              </a:p>
            </p:txBody>
          </p:sp>
          <p:grpSp>
            <p:nvGrpSpPr>
              <p:cNvPr id="110" name="Group 93"/>
              <p:cNvGrpSpPr>
                <a:grpSpLocks/>
              </p:cNvGrpSpPr>
              <p:nvPr/>
            </p:nvGrpSpPr>
            <p:grpSpPr bwMode="auto">
              <a:xfrm>
                <a:off x="564" y="2517"/>
                <a:ext cx="418" cy="451"/>
                <a:chOff x="582" y="2015"/>
                <a:chExt cx="418" cy="451"/>
              </a:xfrm>
            </p:grpSpPr>
            <p:sp>
              <p:nvSpPr>
                <p:cNvPr id="111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582" y="2015"/>
                  <a:ext cx="418" cy="3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ko-KR" sz="1800" dirty="0"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112" name="Oval 12"/>
                <p:cNvSpPr>
                  <a:spLocks noChangeArrowheads="1"/>
                </p:cNvSpPr>
                <p:nvPr/>
              </p:nvSpPr>
              <p:spPr bwMode="auto">
                <a:xfrm flipV="1">
                  <a:off x="634" y="2244"/>
                  <a:ext cx="296" cy="22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9999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kumimoji="0" lang="ko-KR" altLang="ko-KR" sz="1800" dirty="0">
                    <a:solidFill>
                      <a:srgbClr val="1D520A"/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</p:grpSp>
        <p:pic>
          <p:nvPicPr>
            <p:cNvPr id="108" name="Picture 43" descr="C:\Documents and Settings\admin\바탕 화면\다이어그램\새 폴더\원그림자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2387"/>
              <a:ext cx="684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3" name="TextBox 76"/>
          <p:cNvSpPr txBox="1">
            <a:spLocks noChangeArrowheads="1"/>
          </p:cNvSpPr>
          <p:nvPr/>
        </p:nvSpPr>
        <p:spPr bwMode="auto">
          <a:xfrm>
            <a:off x="672422" y="1260049"/>
            <a:ext cx="46216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ko-KR" sz="32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3</a:t>
            </a:r>
            <a:endParaRPr lang="en-US" altLang="ko-KR" sz="3200" b="1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4100" name="그룹 4099"/>
          <p:cNvGrpSpPr/>
          <p:nvPr/>
        </p:nvGrpSpPr>
        <p:grpSpPr>
          <a:xfrm>
            <a:off x="3898063" y="5035923"/>
            <a:ext cx="2477664" cy="1261130"/>
            <a:chOff x="4940353" y="5186847"/>
            <a:chExt cx="2477664" cy="1261130"/>
          </a:xfrm>
        </p:grpSpPr>
        <p:sp>
          <p:nvSpPr>
            <p:cNvPr id="186" name="직사각형 185"/>
            <p:cNvSpPr/>
            <p:nvPr/>
          </p:nvSpPr>
          <p:spPr>
            <a:xfrm>
              <a:off x="4940353" y="5212248"/>
              <a:ext cx="2477664" cy="1235729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44" name="Picture 5" descr="C:\___RYAN___\Company\DATA1\NEW\_영업자료\images\변색필름image\꾸미기\꾸미기_IMG_1006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969" t="9446" r="6777" b="25587"/>
            <a:stretch/>
          </p:blipFill>
          <p:spPr bwMode="auto">
            <a:xfrm rot="5400000">
              <a:off x="6257631" y="5278287"/>
              <a:ext cx="1188720" cy="1005840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4" descr="C:\___RYAN___\Company\DATA1\NEW\_영업자료\images\변색필름image\꾸미기\꾸미기_IMG_1005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24" b="10791"/>
            <a:stretch/>
          </p:blipFill>
          <p:spPr bwMode="auto">
            <a:xfrm>
              <a:off x="5076056" y="5301208"/>
              <a:ext cx="1224136" cy="1083411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99" name="그룹 4098"/>
          <p:cNvGrpSpPr/>
          <p:nvPr/>
        </p:nvGrpSpPr>
        <p:grpSpPr>
          <a:xfrm>
            <a:off x="944719" y="5109957"/>
            <a:ext cx="2477664" cy="1235729"/>
            <a:chOff x="910220" y="5212248"/>
            <a:chExt cx="2477664" cy="1235729"/>
          </a:xfrm>
        </p:grpSpPr>
        <p:sp>
          <p:nvSpPr>
            <p:cNvPr id="185" name="직사각형 184"/>
            <p:cNvSpPr/>
            <p:nvPr/>
          </p:nvSpPr>
          <p:spPr>
            <a:xfrm>
              <a:off x="910220" y="5212248"/>
              <a:ext cx="2477664" cy="1235729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48" name="Picture 2" descr="C:\___RYAN___\Company\DATA1\NEW\_영업자료\images\변색필름image\aaa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" contras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13" b="10919"/>
            <a:stretch/>
          </p:blipFill>
          <p:spPr bwMode="auto">
            <a:xfrm>
              <a:off x="1015006" y="5229200"/>
              <a:ext cx="1067078" cy="1171768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9" name="Picture 7" descr="C:\___RYAN___\Company\DATA1\NEW\_영업자료\images\변색필름image\꾸미기\꾸미기_IMG_0995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03" t="24768" r="503" b="-1240"/>
            <a:stretch/>
          </p:blipFill>
          <p:spPr bwMode="auto">
            <a:xfrm>
              <a:off x="2137158" y="5229200"/>
              <a:ext cx="1188720" cy="1188720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3" name="그룹 152"/>
          <p:cNvGrpSpPr/>
          <p:nvPr/>
        </p:nvGrpSpPr>
        <p:grpSpPr>
          <a:xfrm>
            <a:off x="882860" y="2060848"/>
            <a:ext cx="2793983" cy="489127"/>
            <a:chOff x="-389539" y="5454128"/>
            <a:chExt cx="2605979" cy="566512"/>
          </a:xfrm>
        </p:grpSpPr>
        <p:sp>
          <p:nvSpPr>
            <p:cNvPr id="154" name="모서리가 둥근 직사각형 27"/>
            <p:cNvSpPr>
              <a:spLocks noChangeArrowheads="1"/>
            </p:cNvSpPr>
            <p:nvPr/>
          </p:nvSpPr>
          <p:spPr bwMode="auto">
            <a:xfrm>
              <a:off x="-362251" y="5495812"/>
              <a:ext cx="2578691" cy="5248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  <a:alpha val="50195"/>
              </a:scheme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155" name="Group 45"/>
            <p:cNvGrpSpPr>
              <a:grpSpLocks/>
            </p:cNvGrpSpPr>
            <p:nvPr/>
          </p:nvGrpSpPr>
          <p:grpSpPr bwMode="auto">
            <a:xfrm>
              <a:off x="-389539" y="5454128"/>
              <a:ext cx="2573432" cy="523536"/>
              <a:chOff x="-2699" y="-405"/>
              <a:chExt cx="2936" cy="405"/>
            </a:xfrm>
          </p:grpSpPr>
          <p:sp>
            <p:nvSpPr>
              <p:cNvPr id="156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57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158" name="TextBox 157"/>
          <p:cNvSpPr txBox="1">
            <a:spLocks noChangeArrowheads="1"/>
          </p:cNvSpPr>
          <p:nvPr/>
        </p:nvSpPr>
        <p:spPr bwMode="auto">
          <a:xfrm>
            <a:off x="1097453" y="2124567"/>
            <a:ext cx="23224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+mn-ea"/>
              </a:rPr>
              <a:t>Chameleon Film</a:t>
            </a:r>
            <a:endParaRPr lang="en-US" altLang="ko-KR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9" name="대각선 방향의 모서리가 둥근 사각형 158"/>
          <p:cNvSpPr/>
          <p:nvPr/>
        </p:nvSpPr>
        <p:spPr>
          <a:xfrm>
            <a:off x="1072586" y="3096532"/>
            <a:ext cx="4573842" cy="1340580"/>
          </a:xfrm>
          <a:prstGeom prst="round2DiagRect">
            <a:avLst>
              <a:gd name="adj1" fmla="val 11409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marL="171450" indent="-171450">
              <a:buFontTx/>
              <a:buChar char="-"/>
            </a:pPr>
            <a:r>
              <a:rPr lang="en-US" altLang="ko-KR" sz="1200" dirty="0" smtClean="0">
                <a:solidFill>
                  <a:schemeClr val="tx1"/>
                </a:solidFill>
              </a:rPr>
              <a:t>As known as multi-layer film, Chameleon film has very unique colors and appearance by over 100 layers of polyester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 smtClean="0">
                <a:solidFill>
                  <a:schemeClr val="tx1"/>
                </a:solidFill>
              </a:rPr>
              <a:t>Showing different colors depending on the angle of view. 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 smtClean="0">
                <a:solidFill>
                  <a:schemeClr val="tx1"/>
                </a:solidFill>
              </a:rPr>
              <a:t>Non-metal, free from corrosion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 smtClean="0">
                <a:solidFill>
                  <a:schemeClr val="tx1"/>
                </a:solidFill>
              </a:rPr>
              <a:t>No interference for GPS devices. </a:t>
            </a:r>
          </a:p>
        </p:txBody>
      </p:sp>
      <p:grpSp>
        <p:nvGrpSpPr>
          <p:cNvPr id="160" name="그룹 159"/>
          <p:cNvGrpSpPr/>
          <p:nvPr/>
        </p:nvGrpSpPr>
        <p:grpSpPr>
          <a:xfrm>
            <a:off x="971600" y="2708920"/>
            <a:ext cx="2330501" cy="392366"/>
            <a:chOff x="-389539" y="5454128"/>
            <a:chExt cx="2605979" cy="566512"/>
          </a:xfrm>
        </p:grpSpPr>
        <p:sp>
          <p:nvSpPr>
            <p:cNvPr id="161" name="모서리가 둥근 직사각형 27"/>
            <p:cNvSpPr>
              <a:spLocks noChangeArrowheads="1"/>
            </p:cNvSpPr>
            <p:nvPr/>
          </p:nvSpPr>
          <p:spPr bwMode="auto">
            <a:xfrm>
              <a:off x="-362251" y="5495812"/>
              <a:ext cx="2578691" cy="524828"/>
            </a:xfrm>
            <a:prstGeom prst="roundRect">
              <a:avLst>
                <a:gd name="adj" fmla="val 50000"/>
              </a:avLst>
            </a:prstGeom>
            <a:solidFill>
              <a:srgbClr val="00B0F0">
                <a:alpha val="50195"/>
              </a:srgb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162" name="Group 45"/>
            <p:cNvGrpSpPr>
              <a:grpSpLocks/>
            </p:cNvGrpSpPr>
            <p:nvPr/>
          </p:nvGrpSpPr>
          <p:grpSpPr bwMode="auto">
            <a:xfrm>
              <a:off x="-389539" y="5454128"/>
              <a:ext cx="2573432" cy="523536"/>
              <a:chOff x="-2699" y="-405"/>
              <a:chExt cx="2936" cy="405"/>
            </a:xfrm>
          </p:grpSpPr>
          <p:sp>
            <p:nvSpPr>
              <p:cNvPr id="163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64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noFill/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165" name="TextBox 46"/>
          <p:cNvSpPr txBox="1">
            <a:spLocks noChangeArrowheads="1"/>
          </p:cNvSpPr>
          <p:nvPr/>
        </p:nvSpPr>
        <p:spPr bwMode="auto">
          <a:xfrm>
            <a:off x="1079176" y="2755527"/>
            <a:ext cx="23406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What’s Chameleon Film?</a:t>
            </a:r>
            <a:endParaRPr lang="en-US" altLang="ko-KR" sz="1200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  <p:grpSp>
        <p:nvGrpSpPr>
          <p:cNvPr id="4097" name="그룹 4096"/>
          <p:cNvGrpSpPr/>
          <p:nvPr/>
        </p:nvGrpSpPr>
        <p:grpSpPr>
          <a:xfrm>
            <a:off x="6318856" y="2780928"/>
            <a:ext cx="2287327" cy="1324843"/>
            <a:chOff x="6145318" y="2986978"/>
            <a:chExt cx="2370188" cy="1215469"/>
          </a:xfrm>
        </p:grpSpPr>
        <p:sp>
          <p:nvSpPr>
            <p:cNvPr id="4096" name="직사각형 4095"/>
            <p:cNvSpPr/>
            <p:nvPr/>
          </p:nvSpPr>
          <p:spPr>
            <a:xfrm>
              <a:off x="6145318" y="2986978"/>
              <a:ext cx="2370188" cy="1215469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098" name="Picture 2" descr="D:\_RYAN\_Work\DATA3\E&amp;B\회사자료\회사소개\img\multilayer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8511" y="3050301"/>
              <a:ext cx="2264070" cy="1107246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2" name="그룹 171"/>
          <p:cNvGrpSpPr/>
          <p:nvPr/>
        </p:nvGrpSpPr>
        <p:grpSpPr>
          <a:xfrm>
            <a:off x="944720" y="4605901"/>
            <a:ext cx="2503612" cy="392366"/>
            <a:chOff x="-389539" y="5454128"/>
            <a:chExt cx="2605979" cy="566512"/>
          </a:xfrm>
        </p:grpSpPr>
        <p:sp>
          <p:nvSpPr>
            <p:cNvPr id="173" name="모서리가 둥근 직사각형 27"/>
            <p:cNvSpPr>
              <a:spLocks noChangeArrowheads="1"/>
            </p:cNvSpPr>
            <p:nvPr/>
          </p:nvSpPr>
          <p:spPr bwMode="auto">
            <a:xfrm>
              <a:off x="-362251" y="5495812"/>
              <a:ext cx="2578691" cy="524828"/>
            </a:xfrm>
            <a:prstGeom prst="roundRect">
              <a:avLst>
                <a:gd name="adj" fmla="val 50000"/>
              </a:avLst>
            </a:prstGeom>
            <a:solidFill>
              <a:srgbClr val="00B0F0">
                <a:alpha val="50195"/>
              </a:srgb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174" name="Group 45"/>
            <p:cNvGrpSpPr>
              <a:grpSpLocks/>
            </p:cNvGrpSpPr>
            <p:nvPr/>
          </p:nvGrpSpPr>
          <p:grpSpPr bwMode="auto">
            <a:xfrm>
              <a:off x="-389539" y="5454128"/>
              <a:ext cx="2573432" cy="523536"/>
              <a:chOff x="-2699" y="-405"/>
              <a:chExt cx="2936" cy="405"/>
            </a:xfrm>
          </p:grpSpPr>
          <p:sp>
            <p:nvSpPr>
              <p:cNvPr id="175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76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noFill/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177" name="TextBox 46"/>
          <p:cNvSpPr txBox="1">
            <a:spLocks noChangeArrowheads="1"/>
          </p:cNvSpPr>
          <p:nvPr/>
        </p:nvSpPr>
        <p:spPr bwMode="auto">
          <a:xfrm>
            <a:off x="1225406" y="4652508"/>
            <a:ext cx="23406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Stella A (Light Chameleon)</a:t>
            </a:r>
            <a:endParaRPr lang="en-US" altLang="ko-KR" sz="1200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  <p:grpSp>
        <p:nvGrpSpPr>
          <p:cNvPr id="178" name="그룹 177"/>
          <p:cNvGrpSpPr/>
          <p:nvPr/>
        </p:nvGrpSpPr>
        <p:grpSpPr>
          <a:xfrm>
            <a:off x="3864197" y="4640869"/>
            <a:ext cx="2503612" cy="392366"/>
            <a:chOff x="-389539" y="5454128"/>
            <a:chExt cx="2605979" cy="566512"/>
          </a:xfrm>
        </p:grpSpPr>
        <p:sp>
          <p:nvSpPr>
            <p:cNvPr id="179" name="모서리가 둥근 직사각형 27"/>
            <p:cNvSpPr>
              <a:spLocks noChangeArrowheads="1"/>
            </p:cNvSpPr>
            <p:nvPr/>
          </p:nvSpPr>
          <p:spPr bwMode="auto">
            <a:xfrm>
              <a:off x="-362251" y="5495812"/>
              <a:ext cx="2578691" cy="524828"/>
            </a:xfrm>
            <a:prstGeom prst="roundRect">
              <a:avLst>
                <a:gd name="adj" fmla="val 50000"/>
              </a:avLst>
            </a:prstGeom>
            <a:solidFill>
              <a:srgbClr val="00B0F0">
                <a:alpha val="50195"/>
              </a:srgb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180" name="Group 45"/>
            <p:cNvGrpSpPr>
              <a:grpSpLocks/>
            </p:cNvGrpSpPr>
            <p:nvPr/>
          </p:nvGrpSpPr>
          <p:grpSpPr bwMode="auto">
            <a:xfrm>
              <a:off x="-389539" y="5454128"/>
              <a:ext cx="2573432" cy="523536"/>
              <a:chOff x="-2699" y="-405"/>
              <a:chExt cx="2936" cy="405"/>
            </a:xfrm>
          </p:grpSpPr>
          <p:sp>
            <p:nvSpPr>
              <p:cNvPr id="181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82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noFill/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183" name="TextBox 46"/>
          <p:cNvSpPr txBox="1">
            <a:spLocks noChangeArrowheads="1"/>
          </p:cNvSpPr>
          <p:nvPr/>
        </p:nvSpPr>
        <p:spPr bwMode="auto">
          <a:xfrm>
            <a:off x="4144883" y="4687476"/>
            <a:ext cx="23406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Stella B (Deep Chameleon)</a:t>
            </a:r>
            <a:endParaRPr lang="en-US" altLang="ko-KR" sz="1200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  <p:grpSp>
        <p:nvGrpSpPr>
          <p:cNvPr id="55" name="Group 90"/>
          <p:cNvGrpSpPr>
            <a:grpSpLocks/>
          </p:cNvGrpSpPr>
          <p:nvPr/>
        </p:nvGrpSpPr>
        <p:grpSpPr bwMode="auto">
          <a:xfrm>
            <a:off x="971600" y="1522970"/>
            <a:ext cx="588265" cy="533325"/>
            <a:chOff x="431" y="2387"/>
            <a:chExt cx="684" cy="684"/>
          </a:xfrm>
        </p:grpSpPr>
        <p:grpSp>
          <p:nvGrpSpPr>
            <p:cNvPr id="56" name="Group 91"/>
            <p:cNvGrpSpPr>
              <a:grpSpLocks/>
            </p:cNvGrpSpPr>
            <p:nvPr/>
          </p:nvGrpSpPr>
          <p:grpSpPr bwMode="auto">
            <a:xfrm>
              <a:off x="546" y="2502"/>
              <a:ext cx="461" cy="466"/>
              <a:chOff x="546" y="2502"/>
              <a:chExt cx="461" cy="466"/>
            </a:xfrm>
          </p:grpSpPr>
          <p:sp>
            <p:nvSpPr>
              <p:cNvPr id="58" name="Oval 182"/>
              <p:cNvSpPr>
                <a:spLocks noChangeArrowheads="1"/>
              </p:cNvSpPr>
              <p:nvPr/>
            </p:nvSpPr>
            <p:spPr bwMode="gray">
              <a:xfrm>
                <a:off x="546" y="2502"/>
                <a:ext cx="461" cy="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8A9AA"/>
                  </a:gs>
                </a:gsLst>
                <a:lin ang="5400000" scaled="1"/>
              </a:gradFill>
              <a:ln w="12700" algn="ctr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lIns="180000" tIns="0" rIns="0" bIns="0" anchor="ctr"/>
              <a:lstStyle/>
              <a:p>
                <a:pPr defTabSz="801688" eaLnBrk="0" latinLnBrk="0" hangingPunct="0"/>
                <a:endParaRPr kumimoji="0" lang="ko-KR" altLang="ko-KR" sz="4000" b="1" dirty="0">
                  <a:latin typeface="Arial Black" pitchFamily="34" charset="0"/>
                  <a:ea typeface="맑은 고딕" pitchFamily="50" charset="-127"/>
                </a:endParaRPr>
              </a:p>
            </p:txBody>
          </p:sp>
          <p:grpSp>
            <p:nvGrpSpPr>
              <p:cNvPr id="59" name="Group 93"/>
              <p:cNvGrpSpPr>
                <a:grpSpLocks/>
              </p:cNvGrpSpPr>
              <p:nvPr/>
            </p:nvGrpSpPr>
            <p:grpSpPr bwMode="auto">
              <a:xfrm>
                <a:off x="564" y="2517"/>
                <a:ext cx="418" cy="451"/>
                <a:chOff x="582" y="2015"/>
                <a:chExt cx="418" cy="451"/>
              </a:xfrm>
            </p:grpSpPr>
            <p:sp>
              <p:nvSpPr>
                <p:cNvPr id="60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582" y="2015"/>
                  <a:ext cx="418" cy="3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ko-KR" sz="1800" dirty="0"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61" name="Oval 12"/>
                <p:cNvSpPr>
                  <a:spLocks noChangeArrowheads="1"/>
                </p:cNvSpPr>
                <p:nvPr/>
              </p:nvSpPr>
              <p:spPr bwMode="auto">
                <a:xfrm flipV="1">
                  <a:off x="634" y="2244"/>
                  <a:ext cx="296" cy="22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9999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kumimoji="0" lang="ko-KR" altLang="ko-KR" sz="1800" dirty="0">
                    <a:solidFill>
                      <a:srgbClr val="1D520A"/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</p:grpSp>
        <p:pic>
          <p:nvPicPr>
            <p:cNvPr id="57" name="Picture 43" descr="C:\Documents and Settings\admin\바탕 화면\다이어그램\새 폴더\원그림자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2387"/>
              <a:ext cx="684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2" name="TextBox 76"/>
          <p:cNvSpPr txBox="1">
            <a:spLocks noChangeArrowheads="1"/>
          </p:cNvSpPr>
          <p:nvPr/>
        </p:nvSpPr>
        <p:spPr bwMode="auto">
          <a:xfrm>
            <a:off x="1039738" y="1613412"/>
            <a:ext cx="4366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ko-KR" sz="16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-2</a:t>
            </a:r>
            <a:endParaRPr lang="en-US" altLang="ko-KR" sz="1600" b="1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63" name="Grafik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0" y="396708"/>
            <a:ext cx="1629714" cy="48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260648"/>
            <a:ext cx="9144000" cy="79053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돋움"/>
              <a:cs typeface="+mn-cs"/>
            </a:endParaRPr>
          </a:p>
        </p:txBody>
      </p:sp>
      <p:sp>
        <p:nvSpPr>
          <p:cNvPr id="6" name="직사각형 42"/>
          <p:cNvSpPr>
            <a:spLocks noChangeArrowheads="1"/>
          </p:cNvSpPr>
          <p:nvPr/>
        </p:nvSpPr>
        <p:spPr bwMode="auto">
          <a:xfrm>
            <a:off x="1475656" y="765284"/>
            <a:ext cx="712879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A</a:t>
            </a:r>
            <a:r>
              <a:rPr lang="en-US" altLang="ko-KR" sz="800" dirty="0" smtClean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 researcher and 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manufacturer </a:t>
            </a:r>
            <a:r>
              <a:rPr lang="en-US" altLang="ko-KR" sz="800" dirty="0" smtClean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of producing energy efficient 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products </a:t>
            </a:r>
            <a:r>
              <a:rPr lang="en-US" altLang="ko-KR" sz="800" dirty="0" smtClean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 and providing with energy saving solution in variety of industries. </a:t>
            </a:r>
            <a:endParaRPr lang="en-US" altLang="ko-KR" sz="800" dirty="0">
              <a:solidFill>
                <a:schemeClr val="bg1">
                  <a:lumMod val="65000"/>
                </a:schemeClr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911973" y="1318658"/>
            <a:ext cx="4534080" cy="554560"/>
            <a:chOff x="748" y="-516"/>
            <a:chExt cx="2969" cy="429"/>
          </a:xfrm>
        </p:grpSpPr>
        <p:sp>
          <p:nvSpPr>
            <p:cNvPr id="8" name="모서리가 둥근 직사각형 27"/>
            <p:cNvSpPr>
              <a:spLocks noChangeArrowheads="1"/>
            </p:cNvSpPr>
            <p:nvPr/>
          </p:nvSpPr>
          <p:spPr bwMode="auto">
            <a:xfrm>
              <a:off x="775" y="-493"/>
              <a:ext cx="2942" cy="406"/>
            </a:xfrm>
            <a:prstGeom prst="roundRect">
              <a:avLst>
                <a:gd name="adj" fmla="val 50000"/>
              </a:avLst>
            </a:prstGeom>
            <a:solidFill>
              <a:srgbClr val="D1D1D1">
                <a:alpha val="50195"/>
              </a:srgb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9" name="Group 45"/>
            <p:cNvGrpSpPr>
              <a:grpSpLocks/>
            </p:cNvGrpSpPr>
            <p:nvPr/>
          </p:nvGrpSpPr>
          <p:grpSpPr bwMode="auto">
            <a:xfrm>
              <a:off x="748" y="-516"/>
              <a:ext cx="2936" cy="405"/>
              <a:chOff x="-2699" y="-405"/>
              <a:chExt cx="2936" cy="405"/>
            </a:xfrm>
          </p:grpSpPr>
          <p:sp>
            <p:nvSpPr>
              <p:cNvPr id="10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1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noFill/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12" name="TextBox 46"/>
          <p:cNvSpPr txBox="1">
            <a:spLocks noChangeArrowheads="1"/>
          </p:cNvSpPr>
          <p:nvPr/>
        </p:nvSpPr>
        <p:spPr bwMode="auto">
          <a:xfrm>
            <a:off x="1626353" y="1390096"/>
            <a:ext cx="3737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000" b="1" dirty="0">
                <a:cs typeface="Arial" charset="0"/>
              </a:rPr>
              <a:t>E&amp;B Film </a:t>
            </a:r>
            <a:r>
              <a:rPr lang="en-US" altLang="ko-KR" sz="2000" b="1" dirty="0" smtClean="0">
                <a:cs typeface="Arial" charset="0"/>
              </a:rPr>
              <a:t>Specialty</a:t>
            </a:r>
            <a:endParaRPr lang="en-US" altLang="ko-KR" sz="2000" b="1" dirty="0">
              <a:cs typeface="Arial" charset="0"/>
            </a:endParaRPr>
          </a:p>
        </p:txBody>
      </p:sp>
      <p:grpSp>
        <p:nvGrpSpPr>
          <p:cNvPr id="13" name="Group 90"/>
          <p:cNvGrpSpPr>
            <a:grpSpLocks/>
          </p:cNvGrpSpPr>
          <p:nvPr/>
        </p:nvGrpSpPr>
        <p:grpSpPr bwMode="auto">
          <a:xfrm>
            <a:off x="366866" y="1052736"/>
            <a:ext cx="1003560" cy="1003560"/>
            <a:chOff x="431" y="2387"/>
            <a:chExt cx="684" cy="684"/>
          </a:xfrm>
        </p:grpSpPr>
        <p:grpSp>
          <p:nvGrpSpPr>
            <p:cNvPr id="14" name="Group 91"/>
            <p:cNvGrpSpPr>
              <a:grpSpLocks/>
            </p:cNvGrpSpPr>
            <p:nvPr/>
          </p:nvGrpSpPr>
          <p:grpSpPr bwMode="auto">
            <a:xfrm>
              <a:off x="546" y="2502"/>
              <a:ext cx="461" cy="466"/>
              <a:chOff x="546" y="2502"/>
              <a:chExt cx="461" cy="466"/>
            </a:xfrm>
          </p:grpSpPr>
          <p:sp>
            <p:nvSpPr>
              <p:cNvPr id="16" name="Oval 182"/>
              <p:cNvSpPr>
                <a:spLocks noChangeArrowheads="1"/>
              </p:cNvSpPr>
              <p:nvPr/>
            </p:nvSpPr>
            <p:spPr bwMode="gray">
              <a:xfrm>
                <a:off x="546" y="2502"/>
                <a:ext cx="461" cy="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8A9AA"/>
                  </a:gs>
                </a:gsLst>
                <a:lin ang="5400000" scaled="1"/>
              </a:gradFill>
              <a:ln w="12700" algn="ctr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lIns="180000" tIns="0" rIns="0" bIns="0" anchor="ctr"/>
              <a:lstStyle/>
              <a:p>
                <a:pPr defTabSz="801688" eaLnBrk="0" latinLnBrk="0" hangingPunct="0"/>
                <a:endParaRPr kumimoji="0" lang="ko-KR" altLang="ko-KR" sz="4000" b="1" dirty="0">
                  <a:latin typeface="Arial Black" pitchFamily="34" charset="0"/>
                  <a:ea typeface="맑은 고딕" pitchFamily="50" charset="-127"/>
                </a:endParaRPr>
              </a:p>
            </p:txBody>
          </p:sp>
          <p:grpSp>
            <p:nvGrpSpPr>
              <p:cNvPr id="17" name="Group 93"/>
              <p:cNvGrpSpPr>
                <a:grpSpLocks/>
              </p:cNvGrpSpPr>
              <p:nvPr/>
            </p:nvGrpSpPr>
            <p:grpSpPr bwMode="auto">
              <a:xfrm>
                <a:off x="564" y="2517"/>
                <a:ext cx="418" cy="451"/>
                <a:chOff x="582" y="2015"/>
                <a:chExt cx="418" cy="451"/>
              </a:xfrm>
            </p:grpSpPr>
            <p:sp>
              <p:nvSpPr>
                <p:cNvPr id="18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582" y="2015"/>
                  <a:ext cx="418" cy="3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ko-KR" sz="1800" dirty="0"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19" name="Oval 12"/>
                <p:cNvSpPr>
                  <a:spLocks noChangeArrowheads="1"/>
                </p:cNvSpPr>
                <p:nvPr/>
              </p:nvSpPr>
              <p:spPr bwMode="auto">
                <a:xfrm flipV="1">
                  <a:off x="634" y="2244"/>
                  <a:ext cx="296" cy="22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9999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kumimoji="0" lang="ko-KR" altLang="ko-KR" sz="1800" dirty="0">
                    <a:solidFill>
                      <a:srgbClr val="1D520A"/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</p:grpSp>
        <p:pic>
          <p:nvPicPr>
            <p:cNvPr id="15" name="Picture 43" descr="C:\Documents and Settings\admin\바탕 화면\다이어그램\새 폴더\원그림자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2387"/>
              <a:ext cx="684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TextBox 76"/>
          <p:cNvSpPr txBox="1">
            <a:spLocks noChangeArrowheads="1"/>
          </p:cNvSpPr>
          <p:nvPr/>
        </p:nvSpPr>
        <p:spPr bwMode="auto">
          <a:xfrm>
            <a:off x="672422" y="1260049"/>
            <a:ext cx="46216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ko-KR" sz="32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3</a:t>
            </a:r>
            <a:endParaRPr lang="en-US" altLang="ko-KR" sz="3200" b="1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882860" y="2060848"/>
            <a:ext cx="2793983" cy="489127"/>
            <a:chOff x="-389539" y="5454128"/>
            <a:chExt cx="2605979" cy="566512"/>
          </a:xfrm>
        </p:grpSpPr>
        <p:sp>
          <p:nvSpPr>
            <p:cNvPr id="30" name="모서리가 둥근 직사각형 27"/>
            <p:cNvSpPr>
              <a:spLocks noChangeArrowheads="1"/>
            </p:cNvSpPr>
            <p:nvPr/>
          </p:nvSpPr>
          <p:spPr bwMode="auto">
            <a:xfrm>
              <a:off x="-362251" y="5495812"/>
              <a:ext cx="2578691" cy="5248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  <a:alpha val="50195"/>
              </a:scheme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31" name="Group 45"/>
            <p:cNvGrpSpPr>
              <a:grpSpLocks/>
            </p:cNvGrpSpPr>
            <p:nvPr/>
          </p:nvGrpSpPr>
          <p:grpSpPr bwMode="auto">
            <a:xfrm>
              <a:off x="-389539" y="5454128"/>
              <a:ext cx="2573432" cy="523536"/>
              <a:chOff x="-2699" y="-405"/>
              <a:chExt cx="2936" cy="405"/>
            </a:xfrm>
          </p:grpSpPr>
          <p:sp>
            <p:nvSpPr>
              <p:cNvPr id="32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3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097453" y="2124567"/>
            <a:ext cx="23224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+mn-ea"/>
              </a:rPr>
              <a:t>Low-E Film</a:t>
            </a:r>
            <a:endParaRPr lang="en-US" altLang="ko-KR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5" name="대각선 방향의 모서리가 둥근 사각형 34"/>
          <p:cNvSpPr/>
          <p:nvPr/>
        </p:nvSpPr>
        <p:spPr>
          <a:xfrm>
            <a:off x="1072586" y="3024524"/>
            <a:ext cx="4573842" cy="1412588"/>
          </a:xfrm>
          <a:prstGeom prst="round2DiagRect">
            <a:avLst>
              <a:gd name="adj1" fmla="val 11409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marL="171450" indent="-171450">
              <a:buFontTx/>
              <a:buChar char="-"/>
            </a:pPr>
            <a:r>
              <a:rPr lang="en-US" altLang="ko-KR" sz="1200" dirty="0" smtClean="0">
                <a:solidFill>
                  <a:schemeClr val="tx1"/>
                </a:solidFill>
              </a:rPr>
              <a:t>Low-E film has special coating to lower the emissivity of the film and it reduces the radiant heat loss through the glass.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 smtClean="0">
                <a:solidFill>
                  <a:schemeClr val="tx1"/>
                </a:solidFill>
              </a:rPr>
              <a:t>When the interior warm air tries to escape to the colder outside during the winter, the Low-E coating becomes a barrier and reflects the heat back to inside. </a:t>
            </a:r>
          </a:p>
        </p:txBody>
      </p:sp>
      <p:grpSp>
        <p:nvGrpSpPr>
          <p:cNvPr id="36" name="그룹 35"/>
          <p:cNvGrpSpPr/>
          <p:nvPr/>
        </p:nvGrpSpPr>
        <p:grpSpPr>
          <a:xfrm>
            <a:off x="971600" y="2636912"/>
            <a:ext cx="2330501" cy="392366"/>
            <a:chOff x="-389539" y="5454128"/>
            <a:chExt cx="2605979" cy="566512"/>
          </a:xfrm>
        </p:grpSpPr>
        <p:sp>
          <p:nvSpPr>
            <p:cNvPr id="37" name="모서리가 둥근 직사각형 27"/>
            <p:cNvSpPr>
              <a:spLocks noChangeArrowheads="1"/>
            </p:cNvSpPr>
            <p:nvPr/>
          </p:nvSpPr>
          <p:spPr bwMode="auto">
            <a:xfrm>
              <a:off x="-362251" y="5495812"/>
              <a:ext cx="2578691" cy="524828"/>
            </a:xfrm>
            <a:prstGeom prst="roundRect">
              <a:avLst>
                <a:gd name="adj" fmla="val 50000"/>
              </a:avLst>
            </a:prstGeom>
            <a:solidFill>
              <a:srgbClr val="00B0F0">
                <a:alpha val="50195"/>
              </a:srgb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38" name="Group 45"/>
            <p:cNvGrpSpPr>
              <a:grpSpLocks/>
            </p:cNvGrpSpPr>
            <p:nvPr/>
          </p:nvGrpSpPr>
          <p:grpSpPr bwMode="auto">
            <a:xfrm>
              <a:off x="-389539" y="5454128"/>
              <a:ext cx="2573432" cy="523536"/>
              <a:chOff x="-2699" y="-405"/>
              <a:chExt cx="2936" cy="405"/>
            </a:xfrm>
          </p:grpSpPr>
          <p:sp>
            <p:nvSpPr>
              <p:cNvPr id="39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40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noFill/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41" name="TextBox 46"/>
          <p:cNvSpPr txBox="1">
            <a:spLocks noChangeArrowheads="1"/>
          </p:cNvSpPr>
          <p:nvPr/>
        </p:nvSpPr>
        <p:spPr bwMode="auto">
          <a:xfrm>
            <a:off x="1079176" y="2683519"/>
            <a:ext cx="23406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What’s Low-E Film?</a:t>
            </a:r>
            <a:endParaRPr lang="en-US" altLang="ko-KR" sz="1200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6451600" y="2924944"/>
            <a:ext cx="2080840" cy="1283531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7" name="Picture 3" descr="D:\_RYAN\_Work\DATA1\NEW\_영업자료\회사소개\ENB\certificate_low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029693"/>
            <a:ext cx="915650" cy="130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D:\_RYAN\_Work\DATA1\NEW\_영업자료\회사소개\ENB\certificate_low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895102"/>
            <a:ext cx="1102880" cy="129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_RYAN\_Work\DATA3\E&amp;B\회사자료\회사소개\img\frostedwindow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718" y="2985313"/>
            <a:ext cx="2002805" cy="117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" name="그룹 80"/>
          <p:cNvGrpSpPr/>
          <p:nvPr/>
        </p:nvGrpSpPr>
        <p:grpSpPr>
          <a:xfrm>
            <a:off x="971600" y="4448778"/>
            <a:ext cx="2330501" cy="392366"/>
            <a:chOff x="-389539" y="5454128"/>
            <a:chExt cx="2605979" cy="566512"/>
          </a:xfrm>
        </p:grpSpPr>
        <p:sp>
          <p:nvSpPr>
            <p:cNvPr id="82" name="모서리가 둥근 직사각형 27"/>
            <p:cNvSpPr>
              <a:spLocks noChangeArrowheads="1"/>
            </p:cNvSpPr>
            <p:nvPr/>
          </p:nvSpPr>
          <p:spPr bwMode="auto">
            <a:xfrm>
              <a:off x="-362251" y="5495812"/>
              <a:ext cx="2578691" cy="524828"/>
            </a:xfrm>
            <a:prstGeom prst="roundRect">
              <a:avLst>
                <a:gd name="adj" fmla="val 50000"/>
              </a:avLst>
            </a:prstGeom>
            <a:solidFill>
              <a:srgbClr val="00B0F0">
                <a:alpha val="50195"/>
              </a:srgb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83" name="Group 45"/>
            <p:cNvGrpSpPr>
              <a:grpSpLocks/>
            </p:cNvGrpSpPr>
            <p:nvPr/>
          </p:nvGrpSpPr>
          <p:grpSpPr bwMode="auto">
            <a:xfrm>
              <a:off x="-389539" y="5454128"/>
              <a:ext cx="2573432" cy="523536"/>
              <a:chOff x="-2699" y="-405"/>
              <a:chExt cx="2936" cy="405"/>
            </a:xfrm>
          </p:grpSpPr>
          <p:sp>
            <p:nvSpPr>
              <p:cNvPr id="84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85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noFill/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86" name="TextBox 46"/>
          <p:cNvSpPr txBox="1">
            <a:spLocks noChangeArrowheads="1"/>
          </p:cNvSpPr>
          <p:nvPr/>
        </p:nvSpPr>
        <p:spPr bwMode="auto">
          <a:xfrm>
            <a:off x="1079176" y="4495385"/>
            <a:ext cx="23406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E&amp;B Low-E Film</a:t>
            </a:r>
            <a:endParaRPr lang="en-US" altLang="ko-KR" sz="1200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  <p:graphicFrame>
        <p:nvGraphicFramePr>
          <p:cNvPr id="79" name="표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942595"/>
              </p:ext>
            </p:extLst>
          </p:nvPr>
        </p:nvGraphicFramePr>
        <p:xfrm>
          <a:off x="1112264" y="5013176"/>
          <a:ext cx="4827888" cy="121920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019576"/>
                <a:gridCol w="1296144"/>
                <a:gridCol w="1512168"/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U-Value (W/㎡K)</a:t>
                      </a:r>
                      <a:endParaRPr kumimoji="0" lang="ko-KR" altLang="en-US" sz="1000" b="1" dirty="0" smtClean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Emissivity (Interior)</a:t>
                      </a:r>
                      <a:endParaRPr kumimoji="0" lang="ko-KR" altLang="en-US" sz="1000" b="1" dirty="0" smtClean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kern="0" dirty="0" smtClean="0">
                          <a:latin typeface="+mn-lt"/>
                          <a:ea typeface="+mn-ea"/>
                        </a:rPr>
                        <a:t>Ceramic film</a:t>
                      </a:r>
                      <a:endParaRPr kumimoji="0" lang="ko-KR" altLang="en-US" sz="1000" b="0" i="0" u="none" strike="noStrike" kern="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6.0</a:t>
                      </a:r>
                      <a:endParaRPr kumimoji="0" lang="ko-KR" altLang="en-US" sz="1000" b="0" dirty="0" smtClean="0">
                        <a:solidFill>
                          <a:prstClr val="black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1000" b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0.88</a:t>
                      </a:r>
                      <a:endParaRPr lang="ko-KR" altLang="en-US" sz="1000" b="0" dirty="0"/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Metalized film</a:t>
                      </a:r>
                      <a:endParaRPr kumimoji="0" lang="ko-KR" altLang="en-US" sz="1000" b="0" i="0" u="none" strike="noStrike" kern="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1000" b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5.8</a:t>
                      </a:r>
                      <a:endParaRPr lang="ko-KR" altLang="en-US" sz="1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1000" b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0.76</a:t>
                      </a:r>
                      <a:endParaRPr lang="ko-KR" altLang="en-US" sz="1000" b="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kern="0" dirty="0" smtClean="0">
                          <a:latin typeface="+mn-lt"/>
                          <a:ea typeface="+mn-ea"/>
                        </a:rPr>
                        <a:t>Sputtered film</a:t>
                      </a:r>
                      <a:endParaRPr kumimoji="0" lang="ko-KR" altLang="en-US" sz="1000" b="0" i="0" u="none" strike="noStrike" kern="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1000" b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5.6</a:t>
                      </a:r>
                      <a:endParaRPr lang="ko-KR" altLang="en-US" sz="1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1000" b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0.70</a:t>
                      </a:r>
                      <a:endParaRPr lang="ko-KR" altLang="en-US" sz="1000" b="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kern="0" noProof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E&amp;B Low-E Film (</a:t>
                      </a:r>
                      <a:r>
                        <a:rPr kumimoji="0" lang="en-US" altLang="ko-KR" sz="1000" b="1" kern="0" noProof="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Eclips</a:t>
                      </a:r>
                      <a:r>
                        <a:rPr kumimoji="0" lang="en-US" altLang="ko-KR" sz="1000" b="1" kern="0" noProof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 50)</a:t>
                      </a:r>
                      <a:endParaRPr kumimoji="0" lang="ko-KR" altLang="en-US" sz="1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1000" b="1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4.5</a:t>
                      </a:r>
                      <a:endParaRPr lang="ko-KR" altLang="en-US" sz="1000" b="1" dirty="0"/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1000" b="1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0.34</a:t>
                      </a:r>
                      <a:endParaRPr lang="ko-KR" altLang="en-US" sz="1000" b="1" dirty="0"/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8" name="대각선 방향의 모서리가 둥근 사각형 87"/>
          <p:cNvSpPr/>
          <p:nvPr/>
        </p:nvSpPr>
        <p:spPr>
          <a:xfrm>
            <a:off x="6775157" y="4581128"/>
            <a:ext cx="1613267" cy="315994"/>
          </a:xfrm>
          <a:prstGeom prst="round2DiagRect">
            <a:avLst>
              <a:gd name="adj1" fmla="val 11409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/>
            <a:r>
              <a:rPr lang="en-US" altLang="ko-KR" sz="1050" b="1" dirty="0" smtClean="0">
                <a:solidFill>
                  <a:schemeClr val="tx1"/>
                </a:solidFill>
              </a:rPr>
              <a:t>Test Certificate</a:t>
            </a:r>
          </a:p>
        </p:txBody>
      </p:sp>
      <p:grpSp>
        <p:nvGrpSpPr>
          <p:cNvPr id="44" name="Group 90"/>
          <p:cNvGrpSpPr>
            <a:grpSpLocks/>
          </p:cNvGrpSpPr>
          <p:nvPr/>
        </p:nvGrpSpPr>
        <p:grpSpPr bwMode="auto">
          <a:xfrm>
            <a:off x="971600" y="1522970"/>
            <a:ext cx="588265" cy="533325"/>
            <a:chOff x="431" y="2387"/>
            <a:chExt cx="684" cy="684"/>
          </a:xfrm>
        </p:grpSpPr>
        <p:grpSp>
          <p:nvGrpSpPr>
            <p:cNvPr id="45" name="Group 91"/>
            <p:cNvGrpSpPr>
              <a:grpSpLocks/>
            </p:cNvGrpSpPr>
            <p:nvPr/>
          </p:nvGrpSpPr>
          <p:grpSpPr bwMode="auto">
            <a:xfrm>
              <a:off x="546" y="2502"/>
              <a:ext cx="461" cy="466"/>
              <a:chOff x="546" y="2502"/>
              <a:chExt cx="461" cy="466"/>
            </a:xfrm>
          </p:grpSpPr>
          <p:sp>
            <p:nvSpPr>
              <p:cNvPr id="47" name="Oval 182"/>
              <p:cNvSpPr>
                <a:spLocks noChangeArrowheads="1"/>
              </p:cNvSpPr>
              <p:nvPr/>
            </p:nvSpPr>
            <p:spPr bwMode="gray">
              <a:xfrm>
                <a:off x="546" y="2502"/>
                <a:ext cx="461" cy="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8A9AA"/>
                  </a:gs>
                </a:gsLst>
                <a:lin ang="5400000" scaled="1"/>
              </a:gradFill>
              <a:ln w="12700" algn="ctr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lIns="180000" tIns="0" rIns="0" bIns="0" anchor="ctr"/>
              <a:lstStyle/>
              <a:p>
                <a:pPr defTabSz="801688" eaLnBrk="0" latinLnBrk="0" hangingPunct="0"/>
                <a:endParaRPr kumimoji="0" lang="ko-KR" altLang="ko-KR" sz="4000" b="1" dirty="0">
                  <a:latin typeface="Arial Black" pitchFamily="34" charset="0"/>
                  <a:ea typeface="맑은 고딕" pitchFamily="50" charset="-127"/>
                </a:endParaRPr>
              </a:p>
            </p:txBody>
          </p:sp>
          <p:grpSp>
            <p:nvGrpSpPr>
              <p:cNvPr id="48" name="Group 93"/>
              <p:cNvGrpSpPr>
                <a:grpSpLocks/>
              </p:cNvGrpSpPr>
              <p:nvPr/>
            </p:nvGrpSpPr>
            <p:grpSpPr bwMode="auto">
              <a:xfrm>
                <a:off x="564" y="2517"/>
                <a:ext cx="418" cy="451"/>
                <a:chOff x="582" y="2015"/>
                <a:chExt cx="418" cy="451"/>
              </a:xfrm>
            </p:grpSpPr>
            <p:sp>
              <p:nvSpPr>
                <p:cNvPr id="49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582" y="2015"/>
                  <a:ext cx="418" cy="3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ko-KR" sz="1800" dirty="0"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50" name="Oval 12"/>
                <p:cNvSpPr>
                  <a:spLocks noChangeArrowheads="1"/>
                </p:cNvSpPr>
                <p:nvPr/>
              </p:nvSpPr>
              <p:spPr bwMode="auto">
                <a:xfrm flipV="1">
                  <a:off x="634" y="2244"/>
                  <a:ext cx="296" cy="22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9999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kumimoji="0" lang="ko-KR" altLang="ko-KR" sz="1800" dirty="0">
                    <a:solidFill>
                      <a:srgbClr val="1D520A"/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</p:grpSp>
        <p:pic>
          <p:nvPicPr>
            <p:cNvPr id="46" name="Picture 43" descr="C:\Documents and Settings\admin\바탕 화면\다이어그램\새 폴더\원그림자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2387"/>
              <a:ext cx="684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" name="TextBox 76"/>
          <p:cNvSpPr txBox="1">
            <a:spLocks noChangeArrowheads="1"/>
          </p:cNvSpPr>
          <p:nvPr/>
        </p:nvSpPr>
        <p:spPr bwMode="auto">
          <a:xfrm>
            <a:off x="1039738" y="1613412"/>
            <a:ext cx="4366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ko-KR" sz="16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-3</a:t>
            </a:r>
            <a:endParaRPr lang="en-US" altLang="ko-KR" sz="1600" b="1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52" name="Grafik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0" y="396708"/>
            <a:ext cx="1629714" cy="48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8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/>
          <p:cNvSpPr/>
          <p:nvPr/>
        </p:nvSpPr>
        <p:spPr>
          <a:xfrm>
            <a:off x="0" y="260648"/>
            <a:ext cx="9144000" cy="79053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돋움"/>
              <a:cs typeface="+mn-cs"/>
            </a:endParaRPr>
          </a:p>
        </p:txBody>
      </p:sp>
      <p:sp>
        <p:nvSpPr>
          <p:cNvPr id="45" name="직사각형 42"/>
          <p:cNvSpPr>
            <a:spLocks noChangeArrowheads="1"/>
          </p:cNvSpPr>
          <p:nvPr/>
        </p:nvSpPr>
        <p:spPr bwMode="auto">
          <a:xfrm>
            <a:off x="1475656" y="765284"/>
            <a:ext cx="712879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A</a:t>
            </a:r>
            <a:r>
              <a:rPr lang="en-US" altLang="ko-KR" sz="800" dirty="0" smtClean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 researcher and 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manufacturer </a:t>
            </a:r>
            <a:r>
              <a:rPr lang="en-US" altLang="ko-KR" sz="800" dirty="0" smtClean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of producing energy efficient 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products </a:t>
            </a:r>
            <a:r>
              <a:rPr lang="en-US" altLang="ko-KR" sz="800" dirty="0" smtClean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 and providing with energy saving solution in variety of industries. </a:t>
            </a:r>
            <a:endParaRPr lang="en-US" altLang="ko-KR" sz="800" dirty="0">
              <a:solidFill>
                <a:schemeClr val="bg1">
                  <a:lumMod val="65000"/>
                </a:schemeClr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grpSp>
        <p:nvGrpSpPr>
          <p:cNvPr id="46" name="Group 43"/>
          <p:cNvGrpSpPr>
            <a:grpSpLocks/>
          </p:cNvGrpSpPr>
          <p:nvPr/>
        </p:nvGrpSpPr>
        <p:grpSpPr bwMode="auto">
          <a:xfrm>
            <a:off x="911973" y="1318658"/>
            <a:ext cx="4534080" cy="554560"/>
            <a:chOff x="748" y="-516"/>
            <a:chExt cx="2969" cy="429"/>
          </a:xfrm>
        </p:grpSpPr>
        <p:sp>
          <p:nvSpPr>
            <p:cNvPr id="47" name="모서리가 둥근 직사각형 27"/>
            <p:cNvSpPr>
              <a:spLocks noChangeArrowheads="1"/>
            </p:cNvSpPr>
            <p:nvPr/>
          </p:nvSpPr>
          <p:spPr bwMode="auto">
            <a:xfrm>
              <a:off x="775" y="-493"/>
              <a:ext cx="2942" cy="406"/>
            </a:xfrm>
            <a:prstGeom prst="roundRect">
              <a:avLst>
                <a:gd name="adj" fmla="val 50000"/>
              </a:avLst>
            </a:prstGeom>
            <a:solidFill>
              <a:srgbClr val="D1D1D1">
                <a:alpha val="50195"/>
              </a:srgb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48" name="Group 45"/>
            <p:cNvGrpSpPr>
              <a:grpSpLocks/>
            </p:cNvGrpSpPr>
            <p:nvPr/>
          </p:nvGrpSpPr>
          <p:grpSpPr bwMode="auto">
            <a:xfrm>
              <a:off x="748" y="-516"/>
              <a:ext cx="2936" cy="405"/>
              <a:chOff x="-2699" y="-405"/>
              <a:chExt cx="2936" cy="405"/>
            </a:xfrm>
          </p:grpSpPr>
          <p:sp>
            <p:nvSpPr>
              <p:cNvPr id="49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50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noFill/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51" name="TextBox 46"/>
          <p:cNvSpPr txBox="1">
            <a:spLocks noChangeArrowheads="1"/>
          </p:cNvSpPr>
          <p:nvPr/>
        </p:nvSpPr>
        <p:spPr bwMode="auto">
          <a:xfrm>
            <a:off x="1626353" y="1390096"/>
            <a:ext cx="3737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000" b="1" dirty="0">
                <a:cs typeface="Arial" charset="0"/>
              </a:rPr>
              <a:t>E&amp;B </a:t>
            </a:r>
            <a:r>
              <a:rPr lang="en-US" altLang="ko-KR" sz="2000" b="1" dirty="0" smtClean="0">
                <a:cs typeface="Arial" charset="0"/>
              </a:rPr>
              <a:t>Automotive Film</a:t>
            </a:r>
            <a:endParaRPr lang="en-US" altLang="ko-KR" sz="2000" b="1" dirty="0">
              <a:cs typeface="Arial" charset="0"/>
            </a:endParaRPr>
          </a:p>
        </p:txBody>
      </p:sp>
      <p:grpSp>
        <p:nvGrpSpPr>
          <p:cNvPr id="52" name="Group 90"/>
          <p:cNvGrpSpPr>
            <a:grpSpLocks/>
          </p:cNvGrpSpPr>
          <p:nvPr/>
        </p:nvGrpSpPr>
        <p:grpSpPr bwMode="auto">
          <a:xfrm>
            <a:off x="366866" y="1052736"/>
            <a:ext cx="1003560" cy="1003560"/>
            <a:chOff x="431" y="2387"/>
            <a:chExt cx="684" cy="684"/>
          </a:xfrm>
        </p:grpSpPr>
        <p:grpSp>
          <p:nvGrpSpPr>
            <p:cNvPr id="53" name="Group 91"/>
            <p:cNvGrpSpPr>
              <a:grpSpLocks/>
            </p:cNvGrpSpPr>
            <p:nvPr/>
          </p:nvGrpSpPr>
          <p:grpSpPr bwMode="auto">
            <a:xfrm>
              <a:off x="546" y="2502"/>
              <a:ext cx="461" cy="466"/>
              <a:chOff x="546" y="2502"/>
              <a:chExt cx="461" cy="466"/>
            </a:xfrm>
          </p:grpSpPr>
          <p:sp>
            <p:nvSpPr>
              <p:cNvPr id="55" name="Oval 182"/>
              <p:cNvSpPr>
                <a:spLocks noChangeArrowheads="1"/>
              </p:cNvSpPr>
              <p:nvPr/>
            </p:nvSpPr>
            <p:spPr bwMode="gray">
              <a:xfrm>
                <a:off x="546" y="2502"/>
                <a:ext cx="461" cy="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8A9AA"/>
                  </a:gs>
                </a:gsLst>
                <a:lin ang="5400000" scaled="1"/>
              </a:gradFill>
              <a:ln w="12700" algn="ctr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lIns="180000" tIns="0" rIns="0" bIns="0" anchor="ctr"/>
              <a:lstStyle/>
              <a:p>
                <a:pPr defTabSz="801688" eaLnBrk="0" latinLnBrk="0" hangingPunct="0"/>
                <a:endParaRPr kumimoji="0" lang="ko-KR" altLang="ko-KR" sz="4000" b="1" dirty="0">
                  <a:latin typeface="Arial Black" pitchFamily="34" charset="0"/>
                  <a:ea typeface="맑은 고딕" pitchFamily="50" charset="-127"/>
                </a:endParaRPr>
              </a:p>
            </p:txBody>
          </p:sp>
          <p:grpSp>
            <p:nvGrpSpPr>
              <p:cNvPr id="56" name="Group 93"/>
              <p:cNvGrpSpPr>
                <a:grpSpLocks/>
              </p:cNvGrpSpPr>
              <p:nvPr/>
            </p:nvGrpSpPr>
            <p:grpSpPr bwMode="auto">
              <a:xfrm>
                <a:off x="564" y="2517"/>
                <a:ext cx="418" cy="451"/>
                <a:chOff x="582" y="2015"/>
                <a:chExt cx="418" cy="451"/>
              </a:xfrm>
            </p:grpSpPr>
            <p:sp>
              <p:nvSpPr>
                <p:cNvPr id="57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582" y="2015"/>
                  <a:ext cx="418" cy="3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ko-KR" sz="1800" dirty="0"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58" name="Oval 12"/>
                <p:cNvSpPr>
                  <a:spLocks noChangeArrowheads="1"/>
                </p:cNvSpPr>
                <p:nvPr/>
              </p:nvSpPr>
              <p:spPr bwMode="auto">
                <a:xfrm flipV="1">
                  <a:off x="634" y="2244"/>
                  <a:ext cx="296" cy="22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9999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kumimoji="0" lang="ko-KR" altLang="ko-KR" sz="1800" dirty="0">
                    <a:solidFill>
                      <a:srgbClr val="1D520A"/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</p:grpSp>
        <p:pic>
          <p:nvPicPr>
            <p:cNvPr id="54" name="Picture 43" descr="C:\Documents and Settings\admin\바탕 화면\다이어그램\새 폴더\원그림자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2387"/>
              <a:ext cx="684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9" name="TextBox 76"/>
          <p:cNvSpPr txBox="1">
            <a:spLocks noChangeArrowheads="1"/>
          </p:cNvSpPr>
          <p:nvPr/>
        </p:nvSpPr>
        <p:spPr bwMode="auto">
          <a:xfrm>
            <a:off x="672422" y="1260049"/>
            <a:ext cx="46216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ko-KR" sz="32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4</a:t>
            </a:r>
            <a:endParaRPr lang="en-US" altLang="ko-KR" sz="3200" b="1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113" name="그룹 112"/>
          <p:cNvGrpSpPr/>
          <p:nvPr/>
        </p:nvGrpSpPr>
        <p:grpSpPr>
          <a:xfrm>
            <a:off x="882860" y="2060848"/>
            <a:ext cx="2793983" cy="489127"/>
            <a:chOff x="-389539" y="5454128"/>
            <a:chExt cx="2605979" cy="566512"/>
          </a:xfrm>
        </p:grpSpPr>
        <p:sp>
          <p:nvSpPr>
            <p:cNvPr id="114" name="모서리가 둥근 직사각형 27"/>
            <p:cNvSpPr>
              <a:spLocks noChangeArrowheads="1"/>
            </p:cNvSpPr>
            <p:nvPr/>
          </p:nvSpPr>
          <p:spPr bwMode="auto">
            <a:xfrm>
              <a:off x="-362251" y="5495812"/>
              <a:ext cx="2578691" cy="5248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  <a:alpha val="50195"/>
              </a:scheme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115" name="Group 45"/>
            <p:cNvGrpSpPr>
              <a:grpSpLocks/>
            </p:cNvGrpSpPr>
            <p:nvPr/>
          </p:nvGrpSpPr>
          <p:grpSpPr bwMode="auto">
            <a:xfrm>
              <a:off x="-389539" y="5454128"/>
              <a:ext cx="2573432" cy="523536"/>
              <a:chOff x="-2699" y="-405"/>
              <a:chExt cx="2936" cy="405"/>
            </a:xfrm>
          </p:grpSpPr>
          <p:sp>
            <p:nvSpPr>
              <p:cNvPr id="116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17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1097453" y="2124567"/>
            <a:ext cx="23224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+mn-ea"/>
              </a:rPr>
              <a:t>Premium Grade</a:t>
            </a:r>
            <a:endParaRPr lang="en-US" altLang="ko-KR" sz="16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19" name="표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287785"/>
              </p:ext>
            </p:extLst>
          </p:nvPr>
        </p:nvGraphicFramePr>
        <p:xfrm>
          <a:off x="539552" y="3645024"/>
          <a:ext cx="8136904" cy="432048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080120"/>
                <a:gridCol w="705678"/>
                <a:gridCol w="806490"/>
                <a:gridCol w="648072"/>
                <a:gridCol w="648072"/>
                <a:gridCol w="720080"/>
                <a:gridCol w="648072"/>
                <a:gridCol w="720080"/>
                <a:gridCol w="593132"/>
                <a:gridCol w="663007"/>
                <a:gridCol w="904101"/>
              </a:tblGrid>
              <a:tr h="2160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Product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Visible Light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IR </a:t>
                      </a:r>
                      <a:r>
                        <a:rPr lang="en-US" sz="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Reject (%)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UV Block</a:t>
                      </a:r>
                    </a:p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(%)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TSER</a:t>
                      </a:r>
                      <a:endParaRPr kumimoji="0" lang="ko-KR" altLang="en-US" sz="800" b="1" dirty="0" smtClean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Thickness</a:t>
                      </a:r>
                      <a:endParaRPr kumimoji="0" lang="ko-KR" altLang="en-US" sz="800" b="1" dirty="0" smtClean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Color</a:t>
                      </a:r>
                      <a:endParaRPr kumimoji="0" lang="ko-KR" altLang="en-US" sz="800" b="1" dirty="0" smtClean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Warranty</a:t>
                      </a:r>
                      <a:endParaRPr kumimoji="0" lang="ko-KR" altLang="en-US" sz="800" b="1" dirty="0" smtClean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Size</a:t>
                      </a:r>
                      <a:endParaRPr kumimoji="0" lang="ko-KR" altLang="en-US" sz="800" b="1" dirty="0" smtClean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Transmit.</a:t>
                      </a:r>
                      <a:r>
                        <a:rPr lang="en-US" sz="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 (%)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Reflect. (%)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~ 950nm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~1400nm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7" name="그룹 26"/>
          <p:cNvGrpSpPr/>
          <p:nvPr/>
        </p:nvGrpSpPr>
        <p:grpSpPr>
          <a:xfrm>
            <a:off x="971600" y="2636912"/>
            <a:ext cx="2330501" cy="392366"/>
            <a:chOff x="-389539" y="5454128"/>
            <a:chExt cx="2605979" cy="566512"/>
          </a:xfrm>
        </p:grpSpPr>
        <p:sp>
          <p:nvSpPr>
            <p:cNvPr id="28" name="모서리가 둥근 직사각형 27"/>
            <p:cNvSpPr>
              <a:spLocks noChangeArrowheads="1"/>
            </p:cNvSpPr>
            <p:nvPr/>
          </p:nvSpPr>
          <p:spPr bwMode="auto">
            <a:xfrm>
              <a:off x="-362251" y="5495812"/>
              <a:ext cx="2578691" cy="524828"/>
            </a:xfrm>
            <a:prstGeom prst="roundRect">
              <a:avLst>
                <a:gd name="adj" fmla="val 50000"/>
              </a:avLst>
            </a:prstGeom>
            <a:solidFill>
              <a:srgbClr val="00B0F0">
                <a:alpha val="50195"/>
              </a:srgb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29" name="Group 45"/>
            <p:cNvGrpSpPr>
              <a:grpSpLocks/>
            </p:cNvGrpSpPr>
            <p:nvPr/>
          </p:nvGrpSpPr>
          <p:grpSpPr bwMode="auto">
            <a:xfrm>
              <a:off x="-389539" y="5454128"/>
              <a:ext cx="2573432" cy="523536"/>
              <a:chOff x="-2699" y="-405"/>
              <a:chExt cx="2936" cy="405"/>
            </a:xfrm>
          </p:grpSpPr>
          <p:sp>
            <p:nvSpPr>
              <p:cNvPr id="30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99" y="-405"/>
                <a:ext cx="2936" cy="4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1" name="모서리가 둥근 직사각형 27"/>
              <p:cNvSpPr>
                <a:spLocks noChangeArrowheads="1"/>
              </p:cNvSpPr>
              <p:nvPr/>
            </p:nvSpPr>
            <p:spPr bwMode="auto">
              <a:xfrm>
                <a:off x="-2678" y="-392"/>
                <a:ext cx="2894" cy="378"/>
              </a:xfrm>
              <a:prstGeom prst="roundRect">
                <a:avLst>
                  <a:gd name="adj" fmla="val 50000"/>
                </a:avLst>
              </a:prstGeom>
              <a:noFill/>
              <a:ln w="3175" algn="ctr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2000" dirty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32" name="TextBox 46"/>
          <p:cNvSpPr txBox="1">
            <a:spLocks noChangeArrowheads="1"/>
          </p:cNvSpPr>
          <p:nvPr/>
        </p:nvSpPr>
        <p:spPr bwMode="auto">
          <a:xfrm>
            <a:off x="1079176" y="2683519"/>
            <a:ext cx="23406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AEGIS SERIES</a:t>
            </a:r>
            <a:endParaRPr lang="en-US" altLang="ko-KR" sz="1200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3" name="대각선 방향의 모서리가 둥근 사각형 32"/>
          <p:cNvSpPr/>
          <p:nvPr/>
        </p:nvSpPr>
        <p:spPr>
          <a:xfrm>
            <a:off x="1072585" y="3036527"/>
            <a:ext cx="7531863" cy="492417"/>
          </a:xfrm>
          <a:prstGeom prst="round2DiagRect">
            <a:avLst>
              <a:gd name="adj1" fmla="val 11409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r>
              <a:rPr lang="en-US" altLang="ko-KR" sz="1000" b="1" dirty="0" smtClean="0">
                <a:solidFill>
                  <a:schemeClr val="tx1"/>
                </a:solidFill>
              </a:rPr>
              <a:t>AEGIS (AG)  </a:t>
            </a:r>
            <a:r>
              <a:rPr lang="en-US" altLang="ko-KR" sz="1000" dirty="0" smtClean="0">
                <a:solidFill>
                  <a:schemeClr val="tx1"/>
                </a:solidFill>
              </a:rPr>
              <a:t>is non-reflective black IR film in premium grade, which ensure more privacy and less glare while maximizing solar-rejection performance in outstanding durability. 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17673"/>
              </p:ext>
            </p:extLst>
          </p:nvPr>
        </p:nvGraphicFramePr>
        <p:xfrm>
          <a:off x="539551" y="4149080"/>
          <a:ext cx="8136904" cy="640080"/>
        </p:xfrm>
        <a:graphic>
          <a:graphicData uri="http://schemas.openxmlformats.org/drawingml/2006/table">
            <a:tbl>
              <a:tblPr bandRow="1">
                <a:tableStyleId>{74C1A8A3-306A-4EB7-A6B1-4F7E0EB9C5D6}</a:tableStyleId>
              </a:tblPr>
              <a:tblGrid>
                <a:gridCol w="1080121"/>
                <a:gridCol w="705678"/>
                <a:gridCol w="806490"/>
                <a:gridCol w="648072"/>
                <a:gridCol w="648072"/>
                <a:gridCol w="720080"/>
                <a:gridCol w="635269"/>
                <a:gridCol w="732883"/>
                <a:gridCol w="593131"/>
                <a:gridCol w="663007"/>
                <a:gridCol w="904101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AG 05</a:t>
                      </a: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95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99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99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70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2mil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Black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7 years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5400" cmpd="sng">
                      <a:noFill/>
                    </a:lnT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1.52M X 30M</a:t>
                      </a:r>
                    </a:p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(60in X 100ft)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T w="254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AG 15</a:t>
                      </a:r>
                      <a:endParaRPr kumimoji="0" lang="ko-KR" altLang="en-US" sz="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95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99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99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65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2mil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Black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7 years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b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AG 35</a:t>
                      </a:r>
                      <a:endParaRPr kumimoji="0" lang="ko-KR" altLang="en-US" sz="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95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99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99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59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2mil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Black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7 years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215126"/>
              </p:ext>
            </p:extLst>
          </p:nvPr>
        </p:nvGraphicFramePr>
        <p:xfrm>
          <a:off x="517706" y="4946496"/>
          <a:ext cx="8136904" cy="426720"/>
        </p:xfrm>
        <a:graphic>
          <a:graphicData uri="http://schemas.openxmlformats.org/drawingml/2006/table">
            <a:tbl>
              <a:tblPr bandRow="1">
                <a:tableStyleId>{74C1A8A3-306A-4EB7-A6B1-4F7E0EB9C5D6}</a:tableStyleId>
              </a:tblPr>
              <a:tblGrid>
                <a:gridCol w="1101966"/>
                <a:gridCol w="720080"/>
                <a:gridCol w="792088"/>
                <a:gridCol w="648072"/>
                <a:gridCol w="648072"/>
                <a:gridCol w="720080"/>
                <a:gridCol w="613424"/>
                <a:gridCol w="754728"/>
                <a:gridCol w="571286"/>
                <a:gridCol w="663007"/>
                <a:gridCol w="904101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AG P-45</a:t>
                      </a:r>
                      <a:endParaRPr kumimoji="0" lang="ko-KR" altLang="en-US" sz="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45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90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99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98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52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2mil / 5mil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Black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 years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1.52M X 30M</a:t>
                      </a:r>
                    </a:p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(60in X 100ft)</a:t>
                      </a:r>
                      <a:endParaRPr lang="ko-KR" altLang="en-US" sz="8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T w="254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AG P-50</a:t>
                      </a:r>
                      <a:endParaRPr kumimoji="0" lang="ko-KR" altLang="en-US" sz="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55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90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99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98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49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2mil / 5mil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Black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 years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표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432405"/>
              </p:ext>
            </p:extLst>
          </p:nvPr>
        </p:nvGraphicFramePr>
        <p:xfrm>
          <a:off x="539551" y="5525224"/>
          <a:ext cx="8136904" cy="640080"/>
        </p:xfrm>
        <a:graphic>
          <a:graphicData uri="http://schemas.openxmlformats.org/drawingml/2006/table">
            <a:tbl>
              <a:tblPr bandRow="1">
                <a:tableStyleId>{74C1A8A3-306A-4EB7-A6B1-4F7E0EB9C5D6}</a:tableStyleId>
              </a:tblPr>
              <a:tblGrid>
                <a:gridCol w="1080121"/>
                <a:gridCol w="705678"/>
                <a:gridCol w="806490"/>
                <a:gridCol w="648072"/>
                <a:gridCol w="648072"/>
                <a:gridCol w="720080"/>
                <a:gridCol w="635269"/>
                <a:gridCol w="732883"/>
                <a:gridCol w="593131"/>
                <a:gridCol w="663007"/>
                <a:gridCol w="904101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AG E-10</a:t>
                      </a: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90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99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66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2mil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Black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7 years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5400" cmpd="sng">
                      <a:noFill/>
                    </a:lnT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1.52M X 30M</a:t>
                      </a:r>
                    </a:p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(60in X 100ft)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T w="254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AG E-20</a:t>
                      </a:r>
                      <a:endParaRPr kumimoji="0" lang="ko-KR" altLang="en-US" sz="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90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99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61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2mil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Black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7 years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b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AG E-35</a:t>
                      </a:r>
                      <a:endParaRPr kumimoji="0" lang="ko-KR" altLang="en-US" sz="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90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99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54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2mil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Black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7 years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b="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8" name="Group 90"/>
          <p:cNvGrpSpPr>
            <a:grpSpLocks/>
          </p:cNvGrpSpPr>
          <p:nvPr/>
        </p:nvGrpSpPr>
        <p:grpSpPr bwMode="auto">
          <a:xfrm>
            <a:off x="971600" y="1522970"/>
            <a:ext cx="588265" cy="533325"/>
            <a:chOff x="431" y="2387"/>
            <a:chExt cx="684" cy="684"/>
          </a:xfrm>
        </p:grpSpPr>
        <p:grpSp>
          <p:nvGrpSpPr>
            <p:cNvPr id="39" name="Group 91"/>
            <p:cNvGrpSpPr>
              <a:grpSpLocks/>
            </p:cNvGrpSpPr>
            <p:nvPr/>
          </p:nvGrpSpPr>
          <p:grpSpPr bwMode="auto">
            <a:xfrm>
              <a:off x="546" y="2502"/>
              <a:ext cx="461" cy="466"/>
              <a:chOff x="546" y="2502"/>
              <a:chExt cx="461" cy="466"/>
            </a:xfrm>
          </p:grpSpPr>
          <p:sp>
            <p:nvSpPr>
              <p:cNvPr id="41" name="Oval 182"/>
              <p:cNvSpPr>
                <a:spLocks noChangeArrowheads="1"/>
              </p:cNvSpPr>
              <p:nvPr/>
            </p:nvSpPr>
            <p:spPr bwMode="gray">
              <a:xfrm>
                <a:off x="546" y="2502"/>
                <a:ext cx="461" cy="4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8A9AA"/>
                  </a:gs>
                </a:gsLst>
                <a:lin ang="5400000" scaled="1"/>
              </a:gradFill>
              <a:ln w="12700" algn="ctr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lIns="180000" tIns="0" rIns="0" bIns="0" anchor="ctr"/>
              <a:lstStyle/>
              <a:p>
                <a:pPr defTabSz="801688" eaLnBrk="0" latinLnBrk="0" hangingPunct="0"/>
                <a:endParaRPr kumimoji="0" lang="ko-KR" altLang="ko-KR" sz="4000" b="1" dirty="0">
                  <a:latin typeface="Arial Black" pitchFamily="34" charset="0"/>
                  <a:ea typeface="맑은 고딕" pitchFamily="50" charset="-127"/>
                </a:endParaRPr>
              </a:p>
            </p:txBody>
          </p:sp>
          <p:grpSp>
            <p:nvGrpSpPr>
              <p:cNvPr id="42" name="Group 93"/>
              <p:cNvGrpSpPr>
                <a:grpSpLocks/>
              </p:cNvGrpSpPr>
              <p:nvPr/>
            </p:nvGrpSpPr>
            <p:grpSpPr bwMode="auto">
              <a:xfrm>
                <a:off x="564" y="2517"/>
                <a:ext cx="418" cy="451"/>
                <a:chOff x="582" y="2015"/>
                <a:chExt cx="418" cy="451"/>
              </a:xfrm>
            </p:grpSpPr>
            <p:sp>
              <p:nvSpPr>
                <p:cNvPr id="60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582" y="2015"/>
                  <a:ext cx="418" cy="3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ko-KR" sz="1800" dirty="0"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61" name="Oval 12"/>
                <p:cNvSpPr>
                  <a:spLocks noChangeArrowheads="1"/>
                </p:cNvSpPr>
                <p:nvPr/>
              </p:nvSpPr>
              <p:spPr bwMode="auto">
                <a:xfrm flipV="1">
                  <a:off x="634" y="2244"/>
                  <a:ext cx="296" cy="22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9999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kumimoji="0" lang="ko-KR" altLang="ko-KR" sz="1800" dirty="0">
                    <a:solidFill>
                      <a:srgbClr val="1D520A"/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</p:grpSp>
        <p:pic>
          <p:nvPicPr>
            <p:cNvPr id="40" name="Picture 43" descr="C:\Documents and Settings\admin\바탕 화면\다이어그램\새 폴더\원그림자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2387"/>
              <a:ext cx="684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2" name="TextBox 76"/>
          <p:cNvSpPr txBox="1">
            <a:spLocks noChangeArrowheads="1"/>
          </p:cNvSpPr>
          <p:nvPr/>
        </p:nvSpPr>
        <p:spPr bwMode="auto">
          <a:xfrm>
            <a:off x="1039738" y="1613412"/>
            <a:ext cx="4366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ko-KR" sz="16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-1</a:t>
            </a:r>
            <a:endParaRPr lang="en-US" altLang="ko-KR" sz="1600" b="1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63" name="Grafik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0" y="396708"/>
            <a:ext cx="1629714" cy="48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theme1.xml><?xml version="1.0" encoding="utf-8"?>
<a:theme xmlns:a="http://schemas.openxmlformats.org/drawingml/2006/main" name="1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맑은 고딕"/>
        <a:ea typeface="맑은 고딕"/>
        <a:cs typeface="굴림"/>
      </a:majorFont>
      <a:minorFont>
        <a:latin typeface="맑은 고딕"/>
        <a:ea typeface="맑은 고딕"/>
        <a:cs typeface="굴림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64A84"/>
        </a:solidFill>
        <a:ln w="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64A84"/>
        </a:solidFill>
        <a:ln w="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HY견고딕" pitchFamily="18" charset="-127"/>
          </a:defRPr>
        </a:defPPr>
      </a:lstStyle>
    </a:lnDef>
  </a:objectDefaults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맑은 고딕"/>
        <a:ea typeface="맑은 고딕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64A84"/>
        </a:solidFill>
        <a:ln w="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HY견고딕" pitchFamily="18" charset="-127"/>
          </a:defRPr>
        </a:defPPr>
      </a:lstStyle>
    </a:spDef>
    <a:lnDef>
      <a:spPr bwMode="auto">
        <a:solidFill>
          <a:srgbClr val="B64A84"/>
        </a:solidFill>
        <a:ln w="19050" cap="flat" cmpd="sng" algn="ctr">
          <a:solidFill>
            <a:srgbClr val="0070C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디자인 사용자 지정">
  <a:themeElements>
    <a:clrScheme name="3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디자인 사용자 지정">
      <a:majorFont>
        <a:latin typeface="맑은 고딕"/>
        <a:ea typeface="맑은 고딕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64A84"/>
        </a:solidFill>
        <a:ln w="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64A84"/>
        </a:solidFill>
        <a:ln w="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HY견고딕" pitchFamily="18" charset="-127"/>
          </a:defRPr>
        </a:defPPr>
      </a:lstStyle>
    </a:lnDef>
  </a:objectDefaults>
  <a:extraClrSchemeLst>
    <a:extraClrScheme>
      <a:clrScheme name="3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맑은 고딕"/>
        <a:ea typeface="맑은 고딕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64A84"/>
        </a:solidFill>
        <a:ln w="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64A84"/>
        </a:solidFill>
        <a:ln w="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HY견고딕" pitchFamily="18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맑은 고딕"/>
        <a:ea typeface="맑은 고딕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64A84"/>
        </a:solidFill>
        <a:ln w="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64A84"/>
        </a:solidFill>
        <a:ln w="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HY견고딕" pitchFamily="18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광선">
  <a:themeElements>
    <a:clrScheme name="광선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광선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광선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2268</Words>
  <Application>Microsoft Office PowerPoint</Application>
  <PresentationFormat>Bildschirmpräsentation (4:3)</PresentationFormat>
  <Paragraphs>804</Paragraphs>
  <Slides>19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13</vt:i4>
      </vt:variant>
      <vt:variant>
        <vt:lpstr>Design</vt:lpstr>
      </vt:variant>
      <vt:variant>
        <vt:i4>7</vt:i4>
      </vt:variant>
      <vt:variant>
        <vt:lpstr>Folientitel</vt:lpstr>
      </vt:variant>
      <vt:variant>
        <vt:i4>19</vt:i4>
      </vt:variant>
    </vt:vector>
  </HeadingPairs>
  <TitlesOfParts>
    <vt:vector size="39" baseType="lpstr">
      <vt:lpstr>돋움</vt:lpstr>
      <vt:lpstr>굴림</vt:lpstr>
      <vt:lpstr>맑은 고딕</vt:lpstr>
      <vt:lpstr>Adobe Heiti Std R</vt:lpstr>
      <vt:lpstr>Arial</vt:lpstr>
      <vt:lpstr>Arial Black</vt:lpstr>
      <vt:lpstr>Book Antiqua</vt:lpstr>
      <vt:lpstr>HY견고딕</vt:lpstr>
      <vt:lpstr>Lucida Sans</vt:lpstr>
      <vt:lpstr>Wingdings</vt:lpstr>
      <vt:lpstr>Wingdings 2</vt:lpstr>
      <vt:lpstr>Wingdings 3</vt:lpstr>
      <vt:lpstr>휴먼옛체</vt:lpstr>
      <vt:lpstr>1_기본 디자인</vt:lpstr>
      <vt:lpstr>2_디자인 사용자 지정</vt:lpstr>
      <vt:lpstr>3_디자인 사용자 지정</vt:lpstr>
      <vt:lpstr>4_디자인 사용자 지정</vt:lpstr>
      <vt:lpstr>5_디자인 사용자 지정</vt:lpstr>
      <vt:lpstr>Office 테마</vt:lpstr>
      <vt:lpstr>광선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(주)지커뮤니케이션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[고급형]빌딩 비즈니스 템플릿(자동완성형 포함)</dc:title>
  <dc:creator>피피티월드(http://www.pptworld.co.kr)</dc:creator>
  <dc:description>본 저작물의 저작권은 피피티월드에 있습니다.</dc:description>
  <cp:lastModifiedBy>Ulf de la Vigne</cp:lastModifiedBy>
  <cp:revision>1088</cp:revision>
  <cp:lastPrinted>2015-11-16T12:05:55Z</cp:lastPrinted>
  <dcterms:created xsi:type="dcterms:W3CDTF">2010-05-06T06:35:17Z</dcterms:created>
  <dcterms:modified xsi:type="dcterms:W3CDTF">2017-03-31T09:17:26Z</dcterms:modified>
</cp:coreProperties>
</file>